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78"/>
  </p:notesMasterIdLst>
  <p:handoutMasterIdLst>
    <p:handoutMasterId r:id="rId79"/>
  </p:handoutMasterIdLst>
  <p:sldIdLst>
    <p:sldId id="622" r:id="rId3"/>
    <p:sldId id="623" r:id="rId4"/>
    <p:sldId id="264" r:id="rId5"/>
    <p:sldId id="541" r:id="rId6"/>
    <p:sldId id="550" r:id="rId7"/>
    <p:sldId id="621" r:id="rId8"/>
    <p:sldId id="545" r:id="rId9"/>
    <p:sldId id="616" r:id="rId10"/>
    <p:sldId id="610" r:id="rId11"/>
    <p:sldId id="611" r:id="rId12"/>
    <p:sldId id="619" r:id="rId13"/>
    <p:sldId id="612" r:id="rId14"/>
    <p:sldId id="613" r:id="rId15"/>
    <p:sldId id="618" r:id="rId16"/>
    <p:sldId id="598" r:id="rId17"/>
    <p:sldId id="544" r:id="rId18"/>
    <p:sldId id="604" r:id="rId19"/>
    <p:sldId id="640" r:id="rId20"/>
    <p:sldId id="549" r:id="rId21"/>
    <p:sldId id="559" r:id="rId22"/>
    <p:sldId id="560" r:id="rId23"/>
    <p:sldId id="561" r:id="rId24"/>
    <p:sldId id="563" r:id="rId25"/>
    <p:sldId id="564" r:id="rId26"/>
    <p:sldId id="565" r:id="rId27"/>
    <p:sldId id="566" r:id="rId28"/>
    <p:sldId id="567" r:id="rId29"/>
    <p:sldId id="568" r:id="rId30"/>
    <p:sldId id="569" r:id="rId31"/>
    <p:sldId id="570" r:id="rId32"/>
    <p:sldId id="571" r:id="rId33"/>
    <p:sldId id="572" r:id="rId34"/>
    <p:sldId id="573" r:id="rId35"/>
    <p:sldId id="596" r:id="rId36"/>
    <p:sldId id="574" r:id="rId37"/>
    <p:sldId id="601" r:id="rId38"/>
    <p:sldId id="576" r:id="rId39"/>
    <p:sldId id="620" r:id="rId40"/>
    <p:sldId id="556" r:id="rId41"/>
    <p:sldId id="578" r:id="rId42"/>
    <p:sldId id="641" r:id="rId43"/>
    <p:sldId id="605" r:id="rId44"/>
    <p:sldId id="558" r:id="rId45"/>
    <p:sldId id="579" r:id="rId46"/>
    <p:sldId id="627" r:id="rId47"/>
    <p:sldId id="628" r:id="rId48"/>
    <p:sldId id="631" r:id="rId49"/>
    <p:sldId id="632" r:id="rId50"/>
    <p:sldId id="629" r:id="rId51"/>
    <p:sldId id="630" r:id="rId52"/>
    <p:sldId id="633" r:id="rId53"/>
    <p:sldId id="634" r:id="rId54"/>
    <p:sldId id="635" r:id="rId55"/>
    <p:sldId id="636" r:id="rId56"/>
    <p:sldId id="637" r:id="rId57"/>
    <p:sldId id="638" r:id="rId58"/>
    <p:sldId id="599" r:id="rId59"/>
    <p:sldId id="600" r:id="rId60"/>
    <p:sldId id="614" r:id="rId61"/>
    <p:sldId id="580" r:id="rId62"/>
    <p:sldId id="583" r:id="rId63"/>
    <p:sldId id="586" r:id="rId64"/>
    <p:sldId id="581" r:id="rId65"/>
    <p:sldId id="615" r:id="rId66"/>
    <p:sldId id="639" r:id="rId67"/>
    <p:sldId id="582" r:id="rId68"/>
    <p:sldId id="591" r:id="rId69"/>
    <p:sldId id="606" r:id="rId70"/>
    <p:sldId id="642" r:id="rId71"/>
    <p:sldId id="588" r:id="rId72"/>
    <p:sldId id="607" r:id="rId73"/>
    <p:sldId id="608" r:id="rId74"/>
    <p:sldId id="617" r:id="rId75"/>
    <p:sldId id="593" r:id="rId76"/>
    <p:sldId id="603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3" autoAdjust="0"/>
    <p:restoredTop sz="91121"/>
  </p:normalViewPr>
  <p:slideViewPr>
    <p:cSldViewPr snapToGrid="0" snapToObjects="1">
      <p:cViewPr varScale="1">
        <p:scale>
          <a:sx n="77" d="100"/>
          <a:sy n="77" d="100"/>
        </p:scale>
        <p:origin x="-19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71E1A-28DB-8245-8A2E-B196AA207222}" type="datetimeFigureOut">
              <a:rPr lang="en-US" smtClean="0"/>
              <a:t>25/01/17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0719E-A66A-E845-80B7-C5C5DE97A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88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25/01/17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Image</a:t>
            </a:r>
            <a:r>
              <a:rPr lang="en-GB" baseline="0" dirty="0" smtClean="0"/>
              <a:t> http://cdn3.hark.com/images/000/002/631/2631/original.gif</a:t>
            </a:r>
          </a:p>
          <a:p>
            <a:r>
              <a:rPr lang="en-GB" dirty="0" smtClean="0"/>
              <a:t>http://www.hark.com/collections/dtqzfmzlvm-lisa-simpson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C55E6-F585-439E-AECA-A6B5FA7A16D4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score =</a:t>
            </a:r>
            <a:r>
              <a:rPr lang="en-US" baseline="0" dirty="0" smtClean="0"/>
              <a:t> most deprived</a:t>
            </a:r>
          </a:p>
          <a:p>
            <a:r>
              <a:rPr lang="en-US" baseline="0" dirty="0" smtClean="0"/>
              <a:t>Low score = least deprived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475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Points (LSOAs) within Tram station buffers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696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968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Buffers around tram</a:t>
            </a:r>
            <a:r>
              <a:rPr lang="en-US" baseline="0" dirty="0" smtClean="0"/>
              <a:t> stations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1271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Points (LSOAs) within Tram station buffers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696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aspect</a:t>
            </a:r>
            <a:r>
              <a:rPr lang="en-US" baseline="0" dirty="0" smtClean="0"/>
              <a:t> to remember is inputs and 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941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aspect</a:t>
            </a:r>
            <a:r>
              <a:rPr lang="en-US" baseline="0" dirty="0" smtClean="0"/>
              <a:t> to remember is inputs and outputs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941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2 previously, 3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499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Wikipedia can tell you more than you ever</a:t>
            </a:r>
            <a:r>
              <a:rPr lang="en-US" baseline="0" dirty="0" smtClean="0"/>
              <a:t> wanted to know about Shape file formats!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890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 dependence – impact and relationship of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210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Variation not caused by space, but by another variable (income)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0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weights file we have to create.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189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:\ECEHH\Graphics\ECEHH Logo\ECEHH LOGO_mark and tex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04" y="188640"/>
            <a:ext cx="2592288" cy="66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896861" y="846239"/>
            <a:ext cx="7796212" cy="65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01" b="34185"/>
          <a:stretch/>
        </p:blipFill>
        <p:spPr bwMode="auto">
          <a:xfrm>
            <a:off x="6964881" y="4702456"/>
            <a:ext cx="2176235" cy="215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197479" y="511588"/>
            <a:ext cx="2495594" cy="266725"/>
          </a:xfrm>
          <a:prstGeom prst="rect">
            <a:avLst/>
          </a:prstGeom>
        </p:spPr>
        <p:txBody>
          <a:bodyPr lIns="36000" rIns="36000">
            <a:normAutofit/>
          </a:bodyPr>
          <a:lstStyle>
            <a:lvl1pPr marL="0" indent="0" algn="r">
              <a:buNone/>
              <a:defRPr sz="1600" b="1" baseline="0">
                <a:latin typeface="Myriad Pro" pitchFamily="34" charset="0"/>
              </a:defRPr>
            </a:lvl1pPr>
          </a:lstStyle>
          <a:p>
            <a:pPr lvl="0"/>
            <a:r>
              <a:rPr lang="en-GB" dirty="0" smtClean="0"/>
              <a:t>Slide title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896816" y="1341438"/>
            <a:ext cx="7463204" cy="5033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3200"/>
            </a:lvl1pPr>
          </a:lstStyle>
          <a:p>
            <a:r>
              <a:rPr lang="en-GB" sz="2400" b="1" dirty="0" smtClean="0">
                <a:latin typeface="Myriad Pro" pitchFamily="34" charset="0"/>
              </a:rPr>
              <a:t>Paragraph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96816" y="1916113"/>
            <a:ext cx="7463204" cy="3529012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148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25/01/17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bbc.co.uk/news/uk-england-34701595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link.springer.com/10.1007/978-94-015-7799-1" TargetMode="External"/><Relationship Id="rId3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O1wLW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Thu 3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rd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March, 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4970" y="1548055"/>
            <a:ext cx="5152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Confident Spatial Analysis</a:t>
            </a:r>
            <a:endParaRPr lang="en-GB" sz="2800" b="1" dirty="0" smtClean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pic>
        <p:nvPicPr>
          <p:cNvPr id="12" name="Picture 11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088" y="4672297"/>
            <a:ext cx="3827273" cy="889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4517999"/>
            <a:ext cx="266065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7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 to survey:</a:t>
            </a:r>
            <a:endParaRPr lang="en-GB" dirty="0"/>
          </a:p>
        </p:txBody>
      </p:sp>
      <p:pic>
        <p:nvPicPr>
          <p:cNvPr id="2" name="Picture 1" descr="r-studio-with-scrip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27583" cy="6875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88" y="4192753"/>
            <a:ext cx="4664600" cy="25260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97688" y="673442"/>
            <a:ext cx="4664600" cy="34541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884398" y="2983537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4648469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826" y="1498684"/>
            <a:ext cx="25314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where you can write scripts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32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RStudio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 smtClean="0">
                <a:cs typeface="Courier New"/>
              </a:rPr>
              <a:t>Use a script</a:t>
            </a:r>
          </a:p>
          <a:p>
            <a:pPr lvl="1"/>
            <a:r>
              <a:rPr lang="en-GB" dirty="0" smtClean="0">
                <a:cs typeface="Courier New"/>
              </a:rPr>
              <a:t>Highlight, Ctrl-Enter or click Run</a:t>
            </a:r>
          </a:p>
          <a:p>
            <a:pPr lvl="1"/>
            <a:r>
              <a:rPr lang="en-GB" dirty="0" smtClean="0">
                <a:cs typeface="Courier New"/>
              </a:rPr>
              <a:t>Save your scripts</a:t>
            </a:r>
          </a:p>
          <a:p>
            <a:pPr lvl="1"/>
            <a:r>
              <a:rPr lang="en-GB" dirty="0" smtClean="0">
                <a:cs typeface="Courier New"/>
              </a:rPr>
              <a:t>Add comments (#) to your script</a:t>
            </a:r>
          </a:p>
          <a:p>
            <a:r>
              <a:rPr lang="en-GB" dirty="0" smtClean="0">
                <a:cs typeface="Courier New"/>
              </a:rPr>
              <a:t>Also use projects (if you wish)</a:t>
            </a:r>
          </a:p>
          <a:p>
            <a:r>
              <a:rPr lang="en-GB" dirty="0" smtClean="0">
                <a:cs typeface="Courier New"/>
              </a:rPr>
              <a:t>Beware of typos</a:t>
            </a:r>
          </a:p>
          <a:p>
            <a:r>
              <a:rPr lang="en-GB" dirty="0" smtClean="0">
                <a:cs typeface="Courier New"/>
              </a:rPr>
              <a:t>Tab completion</a:t>
            </a:r>
            <a:endParaRPr lang="en-GB" dirty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3861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Variables </a:t>
            </a:r>
            <a:r>
              <a:rPr lang="en-US" dirty="0"/>
              <a:t>of type</a:t>
            </a:r>
            <a:r>
              <a:rPr lang="en-US" dirty="0" smtClean="0">
                <a:latin typeface="Courier New"/>
                <a:cs typeface="Courier New"/>
              </a:rPr>
              <a:t> Spatial</a:t>
            </a:r>
            <a:r>
              <a:rPr lang="en-US" dirty="0">
                <a:latin typeface="Courier New"/>
                <a:cs typeface="Courier New"/>
              </a:rPr>
              <a:t>*</a:t>
            </a:r>
            <a:r>
              <a:rPr lang="en-US" dirty="0" err="1">
                <a:latin typeface="Courier New"/>
                <a:cs typeface="Courier New"/>
              </a:rPr>
              <a:t>DataFrame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sz="3200" i="1" dirty="0">
                <a:latin typeface="Courier New"/>
                <a:cs typeface="Courier New"/>
              </a:rPr>
              <a:t>* = </a:t>
            </a:r>
            <a:r>
              <a:rPr lang="en-US" sz="3200" i="1" dirty="0" smtClean="0">
                <a:latin typeface="Courier New"/>
                <a:cs typeface="Courier New"/>
              </a:rPr>
              <a:t>Points / Lines / </a:t>
            </a:r>
            <a:r>
              <a:rPr lang="en-US" sz="3200" i="1" dirty="0">
                <a:latin typeface="Courier New"/>
                <a:cs typeface="Courier New"/>
              </a:rPr>
              <a:t>Polygons</a:t>
            </a:r>
          </a:p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(LSOA)</a:t>
            </a: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"data</a:t>
            </a:r>
            <a:r>
              <a:rPr lang="nl-NL" sz="3600" dirty="0">
                <a:latin typeface="Courier New"/>
                <a:cs typeface="Courier New"/>
              </a:rPr>
              <a:t>"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 smtClean="0">
                <a:latin typeface="Courier New"/>
                <a:cs typeface="Courier New"/>
              </a:rPr>
              <a:t>polygons</a:t>
            </a:r>
            <a:r>
              <a:rPr lang="nl-NL" sz="3600" dirty="0">
                <a:latin typeface="Courier New"/>
                <a:cs typeface="Courier New"/>
              </a:rPr>
              <a:t>"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>
                <a:latin typeface="Courier New"/>
                <a:cs typeface="Courier New"/>
              </a:rPr>
              <a:t>bbox</a:t>
            </a:r>
            <a:r>
              <a:rPr lang="nl-NL" sz="3600" dirty="0">
                <a:latin typeface="Courier New"/>
                <a:cs typeface="Courier New"/>
              </a:rPr>
              <a:t>" 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>
                <a:latin typeface="Courier New"/>
                <a:cs typeface="Courier New"/>
              </a:rPr>
              <a:t>"proj4string"</a:t>
            </a:r>
          </a:p>
        </p:txBody>
      </p:sp>
    </p:spTree>
    <p:extLst>
      <p:ext uri="{BB962C8B-B14F-4D97-AF65-F5344CB8AC3E}">
        <p14:creationId xmlns:p14="http://schemas.microsoft.com/office/powerpoint/2010/main" val="1536024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(LSOA)</a:t>
            </a: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smtClean="0">
                <a:latin typeface="Courier New"/>
                <a:cs typeface="Courier New"/>
              </a:rPr>
              <a:t>data”  ”</a:t>
            </a:r>
            <a:r>
              <a:rPr lang="nl-NL" sz="2400" dirty="0" err="1" smtClean="0">
                <a:latin typeface="Courier New"/>
                <a:cs typeface="Courier New"/>
              </a:rPr>
              <a:t>polygons</a:t>
            </a:r>
            <a:r>
              <a:rPr lang="nl-NL" sz="2400" dirty="0" smtClean="0">
                <a:latin typeface="Courier New"/>
                <a:cs typeface="Courier New"/>
              </a:rPr>
              <a:t>”   </a:t>
            </a: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err="1">
                <a:latin typeface="Courier New"/>
                <a:cs typeface="Courier New"/>
              </a:rPr>
              <a:t>bbox</a:t>
            </a:r>
            <a:r>
              <a:rPr lang="nl-NL" sz="2400" dirty="0">
                <a:latin typeface="Courier New"/>
                <a:cs typeface="Courier New"/>
              </a:rPr>
              <a:t>"    </a:t>
            </a:r>
            <a:r>
              <a:rPr lang="nl-NL" sz="2400" dirty="0" smtClean="0">
                <a:latin typeface="Courier New"/>
                <a:cs typeface="Courier New"/>
              </a:rPr>
              <a:t>"proj4string”</a:t>
            </a:r>
            <a:endParaRPr lang="nl-NL" dirty="0" smtClean="0"/>
          </a:p>
          <a:p>
            <a:r>
              <a:rPr lang="nl-NL" dirty="0" err="1" smtClean="0">
                <a:latin typeface="Courier New"/>
                <a:cs typeface="Courier New"/>
              </a:rPr>
              <a:t>LSOA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err="1" smtClean="0">
                <a:latin typeface="Courier New"/>
                <a:cs typeface="Courier New"/>
              </a:rPr>
              <a:t>LSOA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r>
              <a:rPr lang="nl-NL" b="1" dirty="0" err="1" smtClean="0">
                <a:latin typeface="Courier New"/>
                <a:cs typeface="Courier New"/>
              </a:rPr>
              <a:t>$</a:t>
            </a:r>
            <a:r>
              <a:rPr lang="nl-NL" dirty="0" err="1" smtClean="0">
                <a:latin typeface="Courier New"/>
                <a:cs typeface="Courier New"/>
              </a:rPr>
              <a:t>LSOA_CODE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smtClean="0">
                <a:latin typeface="Courier New"/>
                <a:cs typeface="Courier New"/>
              </a:rPr>
              <a:t>@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>
                <a:latin typeface="Courier New"/>
                <a:cs typeface="Courier New"/>
              </a:rPr>
              <a:t>$</a:t>
            </a:r>
            <a:endParaRPr lang="nl-NL" dirty="0">
              <a:latin typeface="Courier New"/>
              <a:cs typeface="Courier New"/>
            </a:endParaRPr>
          </a:p>
          <a:p>
            <a:endParaRPr lang="nl-NL" dirty="0"/>
          </a:p>
          <a:p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/>
              <a:t>running 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>
                <a:latin typeface="Courier New"/>
                <a:cs typeface="Courier New"/>
              </a:rPr>
              <a:t>LSOA</a:t>
            </a:r>
            <a:r>
              <a:rPr lang="nl-NL" b="1" dirty="0" smtClean="0">
                <a:latin typeface="Courier New"/>
                <a:cs typeface="Courier New"/>
              </a:rPr>
              <a:t>@</a:t>
            </a:r>
            <a:r>
              <a:rPr lang="nl-NL" dirty="0" smtClean="0">
                <a:latin typeface="Courier New"/>
                <a:cs typeface="Courier New"/>
              </a:rPr>
              <a:t>proj4string</a:t>
            </a:r>
          </a:p>
        </p:txBody>
      </p:sp>
    </p:spTree>
    <p:extLst>
      <p:ext uri="{BB962C8B-B14F-4D97-AF65-F5344CB8AC3E}">
        <p14:creationId xmlns:p14="http://schemas.microsoft.com/office/powerpoint/2010/main" val="42854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21 at 2.29.2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4" t="30834" r="32790" b="56010"/>
          <a:stretch/>
        </p:blipFill>
        <p:spPr>
          <a:xfrm>
            <a:off x="172897" y="1044266"/>
            <a:ext cx="8069934" cy="191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Files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293666"/>
            <a:ext cx="821250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.</a:t>
            </a:r>
            <a:r>
              <a:rPr lang="en-US" sz="3200" dirty="0" err="1" smtClean="0"/>
              <a:t>shp</a:t>
            </a:r>
            <a:r>
              <a:rPr lang="en-US" sz="3200" dirty="0" smtClean="0"/>
              <a:t> </a:t>
            </a:r>
            <a:r>
              <a:rPr lang="en-US" sz="3200" i="1" dirty="0" smtClean="0"/>
              <a:t>the geometry (polygons) themselves</a:t>
            </a:r>
            <a:r>
              <a:rPr lang="en-US" sz="32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.</a:t>
            </a:r>
            <a:r>
              <a:rPr lang="en-US" sz="3200" dirty="0" err="1" smtClean="0"/>
              <a:t>shx</a:t>
            </a:r>
            <a:r>
              <a:rPr lang="en-US" sz="3200" dirty="0" smtClean="0"/>
              <a:t> </a:t>
            </a:r>
            <a:r>
              <a:rPr lang="en-US" sz="3200" i="1" dirty="0" smtClean="0"/>
              <a:t>extra geometry information</a:t>
            </a:r>
            <a:endParaRPr lang="en-US" sz="3200" i="1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.</a:t>
            </a:r>
            <a:r>
              <a:rPr lang="en-US" sz="3200" dirty="0" smtClean="0"/>
              <a:t>dbf </a:t>
            </a:r>
            <a:r>
              <a:rPr lang="en-US" sz="3200" i="1" dirty="0" smtClean="0"/>
              <a:t>attribute information (dBase IV format)</a:t>
            </a:r>
            <a:endParaRPr lang="en-US" sz="3200" i="1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.</a:t>
            </a:r>
            <a:r>
              <a:rPr lang="en-US" sz="3200" dirty="0" err="1" smtClean="0"/>
              <a:t>prj</a:t>
            </a:r>
            <a:r>
              <a:rPr lang="en-US" sz="3200" dirty="0" smtClean="0"/>
              <a:t> </a:t>
            </a:r>
            <a:r>
              <a:rPr lang="en-US" sz="3200" i="1" dirty="0" smtClean="0"/>
              <a:t>projection &amp; coordinate system info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.</a:t>
            </a:r>
            <a:r>
              <a:rPr lang="en-US" sz="3200" dirty="0" err="1" smtClean="0"/>
              <a:t>cst</a:t>
            </a:r>
            <a:r>
              <a:rPr lang="en-US" sz="3200" dirty="0" smtClean="0"/>
              <a:t> </a:t>
            </a:r>
            <a:r>
              <a:rPr lang="en-US" sz="3200" i="1" dirty="0" smtClean="0"/>
              <a:t>text encoding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461825" y="6457890"/>
            <a:ext cx="4447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en.wikipedia.org</a:t>
            </a:r>
            <a:r>
              <a:rPr lang="en-US" sz="2000" dirty="0"/>
              <a:t>/wiki/</a:t>
            </a:r>
            <a:r>
              <a:rPr lang="en-US" sz="2000" dirty="0" err="1"/>
              <a:t>Shapefile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1338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code wraps:</a:t>
            </a:r>
            <a:endParaRPr lang="en-US" dirty="0"/>
          </a:p>
        </p:txBody>
      </p:sp>
      <p:pic>
        <p:nvPicPr>
          <p:cNvPr id="4" name="Picture 3" descr="Screen Shot 2016-03-01 at 3.58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911"/>
            <a:ext cx="9144000" cy="674914"/>
          </a:xfrm>
          <a:prstGeom prst="rect">
            <a:avLst/>
          </a:prstGeom>
        </p:spPr>
      </p:pic>
      <p:pic>
        <p:nvPicPr>
          <p:cNvPr id="5" name="Picture 4" descr="Screen Shot 2016-03-02 at 10.50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4020316"/>
            <a:ext cx="9093200" cy="1816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333" y="3237468"/>
            <a:ext cx="7708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Above is an unfortunate file name – </a:t>
            </a:r>
            <a:r>
              <a:rPr lang="en-US" sz="2400" b="1" dirty="0" smtClean="0"/>
              <a:t>rename</a:t>
            </a:r>
            <a:r>
              <a:rPr lang="en-US" sz="2400" dirty="0" smtClean="0"/>
              <a:t> if you can. </a:t>
            </a:r>
            <a:br>
              <a:rPr lang="en-US" sz="2400" dirty="0" smtClean="0"/>
            </a:br>
            <a:r>
              <a:rPr lang="en-US" sz="2400" dirty="0" err="1" smtClean="0">
                <a:latin typeface="Courier New"/>
                <a:cs typeface="Courier New"/>
              </a:rPr>
              <a:t>IMD.csv</a:t>
            </a:r>
            <a:r>
              <a:rPr lang="en-US" sz="2400" dirty="0" smtClean="0"/>
              <a:t> is much easier!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655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Practical 1</a:t>
            </a:r>
            <a:br>
              <a:rPr lang="en-US" sz="4000" dirty="0" smtClean="0"/>
            </a:br>
            <a:r>
              <a:rPr lang="en-US" sz="4000" dirty="0" err="1" smtClean="0"/>
              <a:t>RStudio</a:t>
            </a:r>
            <a:r>
              <a:rPr lang="en-US" sz="4000" dirty="0" smtClean="0"/>
              <a:t> Map Making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53072"/>
            <a:ext cx="8229600" cy="4373091"/>
          </a:xfrm>
        </p:spPr>
        <p:txBody>
          <a:bodyPr/>
          <a:lstStyle/>
          <a:p>
            <a:r>
              <a:rPr lang="en-US" dirty="0" smtClean="0"/>
              <a:t>Making Maps recap</a:t>
            </a:r>
          </a:p>
          <a:p>
            <a:pPr lvl="1"/>
            <a:r>
              <a:rPr lang="en-US" dirty="0" smtClean="0"/>
              <a:t>Read spatial data &amp; CSV in</a:t>
            </a:r>
          </a:p>
          <a:p>
            <a:pPr lvl="1"/>
            <a:r>
              <a:rPr lang="en-US" dirty="0" smtClean="0"/>
              <a:t>Join data</a:t>
            </a:r>
          </a:p>
          <a:p>
            <a:pPr lvl="1"/>
            <a:r>
              <a:rPr lang="en-US" dirty="0" smtClean="0"/>
              <a:t>Plot Map</a:t>
            </a:r>
          </a:p>
          <a:p>
            <a:endParaRPr lang="en-US" dirty="0"/>
          </a:p>
          <a:p>
            <a:r>
              <a:rPr lang="en-US" dirty="0" smtClean="0"/>
              <a:t>Start a New Project</a:t>
            </a:r>
          </a:p>
          <a:p>
            <a:r>
              <a:rPr lang="en-US" dirty="0" smtClean="0"/>
              <a:t>Write your code in a Script</a:t>
            </a:r>
          </a:p>
          <a:p>
            <a:r>
              <a:rPr lang="en-US" dirty="0"/>
              <a:t>Red and Green post-</a:t>
            </a:r>
            <a:r>
              <a:rPr lang="en-US" dirty="0" smtClean="0"/>
              <a:t>its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21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1196"/>
          </a:xfrm>
        </p:spPr>
        <p:txBody>
          <a:bodyPr>
            <a:normAutofit/>
          </a:bodyPr>
          <a:lstStyle/>
          <a:p>
            <a:pPr lvl="0"/>
            <a:r>
              <a:rPr lang="en-GB" sz="2800" strike="sngStrike" dirty="0"/>
              <a:t>9:45 - 10</a:t>
            </a:r>
            <a:r>
              <a:rPr lang="en-GB" sz="2800" strike="sngStrike" dirty="0" smtClean="0"/>
              <a:t>:05am </a:t>
            </a:r>
            <a:r>
              <a:rPr lang="en-GB" sz="2800" strike="sngStrike" dirty="0"/>
              <a:t>– Spatial data </a:t>
            </a:r>
            <a:r>
              <a:rPr lang="en-GB" sz="2800" strike="sngStrike" dirty="0" smtClean="0"/>
              <a:t>&amp; EDA</a:t>
            </a:r>
          </a:p>
          <a:p>
            <a:pPr lvl="0"/>
            <a:r>
              <a:rPr lang="en-GB" sz="2800" strike="sngStrike" dirty="0" smtClean="0"/>
              <a:t>10:05 </a:t>
            </a:r>
            <a:r>
              <a:rPr lang="en-GB" sz="2800" strike="sngStrike" dirty="0"/>
              <a:t>- </a:t>
            </a:r>
            <a:r>
              <a:rPr lang="en-GB" sz="2800" strike="sngStrike" dirty="0" smtClean="0"/>
              <a:t>10:</a:t>
            </a:r>
            <a:r>
              <a:rPr lang="en-GB" sz="2800" strike="sngStrike" dirty="0"/>
              <a:t>45am –</a:t>
            </a:r>
            <a:r>
              <a:rPr lang="en-GB" sz="2800" strike="sngStrike" dirty="0" smtClean="0"/>
              <a:t> </a:t>
            </a:r>
            <a:r>
              <a:rPr lang="en-GB" sz="2800" i="1" strike="sngStrike" dirty="0" smtClean="0"/>
              <a:t>P.1 RStudio Map Making</a:t>
            </a:r>
            <a:endParaRPr lang="en-US" sz="2800" strike="sngStrike" dirty="0"/>
          </a:p>
          <a:p>
            <a:pPr lvl="0"/>
            <a:r>
              <a:rPr lang="en-GB" sz="2800" dirty="0" smtClean="0"/>
              <a:t>10:45 </a:t>
            </a:r>
            <a:r>
              <a:rPr lang="en-GB" sz="2800" dirty="0"/>
              <a:t>- 11</a:t>
            </a:r>
            <a:r>
              <a:rPr lang="en-GB" sz="2800" dirty="0" smtClean="0"/>
              <a:t>:15am </a:t>
            </a:r>
            <a:r>
              <a:rPr lang="en-GB" sz="2800" dirty="0"/>
              <a:t>– </a:t>
            </a:r>
            <a:r>
              <a:rPr lang="en-GB" sz="2800" dirty="0" smtClean="0"/>
              <a:t>Spatial Analysis</a:t>
            </a:r>
            <a:endParaRPr lang="en-US" sz="2800" dirty="0"/>
          </a:p>
          <a:p>
            <a:pPr lvl="0"/>
            <a:r>
              <a:rPr lang="en-GB" sz="2800" dirty="0"/>
              <a:t>11</a:t>
            </a:r>
            <a:r>
              <a:rPr lang="en-GB" sz="2800" dirty="0" smtClean="0"/>
              <a:t>:15 </a:t>
            </a:r>
            <a:r>
              <a:rPr lang="en-GB" sz="2800" dirty="0"/>
              <a:t>- 12:30pm – </a:t>
            </a:r>
            <a:r>
              <a:rPr lang="en-GB" sz="2800" i="1" dirty="0" smtClean="0"/>
              <a:t>P.2 Spatial Analysis</a:t>
            </a:r>
            <a:endParaRPr lang="en-US" sz="2800" dirty="0"/>
          </a:p>
          <a:p>
            <a:pPr lvl="0"/>
            <a:r>
              <a:rPr lang="en-GB" sz="2800" i="1" dirty="0"/>
              <a:t>12:</a:t>
            </a:r>
            <a:r>
              <a:rPr lang="en-GB" sz="2800" i="1" dirty="0" smtClean="0"/>
              <a:t>30 - </a:t>
            </a:r>
            <a:r>
              <a:rPr lang="en-GB" sz="2800" i="1" dirty="0"/>
              <a:t>1:30pm – Lunch</a:t>
            </a:r>
            <a:endParaRPr lang="en-US" sz="2800" i="1" dirty="0"/>
          </a:p>
          <a:p>
            <a:pPr lvl="0"/>
            <a:r>
              <a:rPr lang="en-GB" sz="2800" dirty="0"/>
              <a:t>1:</a:t>
            </a:r>
            <a:r>
              <a:rPr lang="en-GB" sz="2800" dirty="0" smtClean="0"/>
              <a:t>30 - </a:t>
            </a:r>
            <a:r>
              <a:rPr lang="en-GB" sz="2800" dirty="0"/>
              <a:t>1:45pm – </a:t>
            </a:r>
            <a:r>
              <a:rPr lang="en-GB" sz="2800" dirty="0" smtClean="0"/>
              <a:t>Spatial Decision Making</a:t>
            </a:r>
            <a:endParaRPr lang="en-US" sz="2800" dirty="0"/>
          </a:p>
          <a:p>
            <a:pPr lvl="0"/>
            <a:r>
              <a:rPr lang="en-GB" sz="2800" dirty="0" smtClean="0"/>
              <a:t>1:45 - 3:00pm – </a:t>
            </a:r>
            <a:r>
              <a:rPr lang="en-GB" sz="2800" i="1" dirty="0" smtClean="0"/>
              <a:t>P.3 Buffers / Intersections</a:t>
            </a:r>
            <a:endParaRPr lang="en-US" sz="2800" i="1" dirty="0" smtClean="0"/>
          </a:p>
          <a:p>
            <a:pPr lvl="0"/>
            <a:r>
              <a:rPr lang="en-GB" sz="2800" i="1" dirty="0" smtClean="0"/>
              <a:t>3:00 - 3:15pm – Tea/Coffee</a:t>
            </a:r>
            <a:endParaRPr lang="en-US" sz="2800" i="1" dirty="0" smtClean="0"/>
          </a:p>
          <a:p>
            <a:pPr lvl="0"/>
            <a:r>
              <a:rPr lang="en-GB" sz="2800" dirty="0" smtClean="0"/>
              <a:t>3:15 </a:t>
            </a:r>
            <a:r>
              <a:rPr lang="en-GB" sz="2800" dirty="0"/>
              <a:t>- 4pm/4:30pm – </a:t>
            </a:r>
            <a:r>
              <a:rPr lang="en-GB" sz="2800" i="1" dirty="0" smtClean="0"/>
              <a:t>P.4 Regression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0133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1196"/>
          </a:xfrm>
        </p:spPr>
        <p:txBody>
          <a:bodyPr>
            <a:normAutofit/>
          </a:bodyPr>
          <a:lstStyle/>
          <a:p>
            <a:pPr lvl="0"/>
            <a:r>
              <a:rPr lang="en-GB" sz="2800" strike="sngStrike" dirty="0" smtClean="0"/>
              <a:t>10:</a:t>
            </a:r>
            <a:r>
              <a:rPr lang="en-GB" sz="2800" strike="sngStrike" dirty="0" smtClean="0"/>
              <a:t>15am </a:t>
            </a:r>
            <a:r>
              <a:rPr lang="en-GB" sz="2800" strike="sngStrike" dirty="0" smtClean="0"/>
              <a:t>– 10:</a:t>
            </a:r>
            <a:r>
              <a:rPr lang="en-GB" sz="2800" strike="sngStrike" dirty="0" smtClean="0"/>
              <a:t>30am </a:t>
            </a:r>
            <a:r>
              <a:rPr lang="en-GB" sz="2800" strike="sngStrike" dirty="0"/>
              <a:t>– Spatial data </a:t>
            </a:r>
            <a:r>
              <a:rPr lang="en-GB" sz="2800" strike="sngStrike" dirty="0" smtClean="0"/>
              <a:t>&amp; EDA</a:t>
            </a:r>
          </a:p>
          <a:p>
            <a:pPr lvl="0"/>
            <a:r>
              <a:rPr lang="en-GB" sz="2800" strike="sngStrike" dirty="0" smtClean="0"/>
              <a:t>10:</a:t>
            </a:r>
            <a:r>
              <a:rPr lang="en-GB" sz="2800" strike="sngStrike" dirty="0"/>
              <a:t>30am </a:t>
            </a:r>
            <a:r>
              <a:rPr lang="en-GB" sz="2800" strike="sngStrike" dirty="0" smtClean="0"/>
              <a:t>– 11:</a:t>
            </a:r>
            <a:r>
              <a:rPr lang="en-GB" sz="2800" strike="sngStrike" dirty="0" smtClean="0"/>
              <a:t>00am </a:t>
            </a:r>
            <a:r>
              <a:rPr lang="en-GB" sz="2800" strike="sngStrike" dirty="0"/>
              <a:t>–</a:t>
            </a:r>
            <a:r>
              <a:rPr lang="en-GB" sz="2800" strike="sngStrike" dirty="0" smtClean="0"/>
              <a:t> </a:t>
            </a:r>
            <a:r>
              <a:rPr lang="en-GB" sz="2800" i="1" strike="sngStrike" dirty="0" smtClean="0"/>
              <a:t>1. </a:t>
            </a:r>
            <a:r>
              <a:rPr lang="en-GB" sz="2800" i="1" strike="sngStrike" dirty="0" smtClean="0"/>
              <a:t>Recap RStudio Maps</a:t>
            </a:r>
            <a:endParaRPr lang="en-US" sz="2800" strike="sngStrike" dirty="0"/>
          </a:p>
          <a:p>
            <a:pPr lvl="0"/>
            <a:r>
              <a:rPr lang="en-GB" sz="2800" dirty="0" smtClean="0"/>
              <a:t>11:</a:t>
            </a:r>
            <a:r>
              <a:rPr lang="en-GB" sz="2800" dirty="0" smtClean="0"/>
              <a:t>00am </a:t>
            </a:r>
            <a:r>
              <a:rPr lang="en-GB" sz="2800" dirty="0" smtClean="0"/>
              <a:t>– </a:t>
            </a:r>
            <a:r>
              <a:rPr lang="en-GB" sz="2800" dirty="0"/>
              <a:t>11</a:t>
            </a:r>
            <a:r>
              <a:rPr lang="en-GB" sz="2800" dirty="0" smtClean="0"/>
              <a:t>:</a:t>
            </a:r>
            <a:r>
              <a:rPr lang="en-GB" sz="2800" dirty="0" smtClean="0"/>
              <a:t>30</a:t>
            </a:r>
            <a:r>
              <a:rPr lang="en-GB" sz="2800" dirty="0" smtClean="0"/>
              <a:t>am </a:t>
            </a:r>
            <a:r>
              <a:rPr lang="en-GB" sz="2800" dirty="0"/>
              <a:t>– </a:t>
            </a:r>
            <a:r>
              <a:rPr lang="en-GB" sz="2800" dirty="0" smtClean="0"/>
              <a:t>Spatial Analysis</a:t>
            </a:r>
            <a:endParaRPr lang="en-US" sz="2800" dirty="0"/>
          </a:p>
          <a:p>
            <a:pPr lvl="0"/>
            <a:r>
              <a:rPr lang="en-GB" sz="2800" dirty="0"/>
              <a:t>11</a:t>
            </a:r>
            <a:r>
              <a:rPr lang="en-GB" sz="2800" dirty="0" smtClean="0"/>
              <a:t>:</a:t>
            </a:r>
            <a:r>
              <a:rPr lang="en-GB" sz="2800" dirty="0" smtClean="0"/>
              <a:t>30</a:t>
            </a:r>
            <a:r>
              <a:rPr lang="en-GB" sz="2800" dirty="0"/>
              <a:t>am – </a:t>
            </a:r>
            <a:r>
              <a:rPr lang="en-GB" sz="2800" dirty="0"/>
              <a:t>12:30pm – </a:t>
            </a:r>
            <a:r>
              <a:rPr lang="en-GB" sz="2800" i="1" dirty="0" smtClean="0"/>
              <a:t>2. </a:t>
            </a:r>
            <a:r>
              <a:rPr lang="en-GB" sz="2800" i="1" dirty="0" smtClean="0"/>
              <a:t>Spatial Analysis </a:t>
            </a:r>
            <a:r>
              <a:rPr lang="en-GB" sz="2800" i="1" dirty="0" err="1" smtClean="0"/>
              <a:t>GeoDa</a:t>
            </a:r>
            <a:endParaRPr lang="en-US" sz="2800" dirty="0"/>
          </a:p>
          <a:p>
            <a:pPr lvl="0"/>
            <a:r>
              <a:rPr lang="en-GB" sz="2800" i="1" dirty="0"/>
              <a:t>12:</a:t>
            </a:r>
            <a:r>
              <a:rPr lang="en-GB" sz="2800" i="1" dirty="0" smtClean="0"/>
              <a:t>30pm </a:t>
            </a:r>
            <a:r>
              <a:rPr lang="en-GB" sz="2800" dirty="0" smtClean="0"/>
              <a:t>–</a:t>
            </a:r>
            <a:r>
              <a:rPr lang="en-GB" sz="2800" i="1" dirty="0" smtClean="0"/>
              <a:t> </a:t>
            </a:r>
            <a:r>
              <a:rPr lang="en-GB" sz="2800" i="1" dirty="0"/>
              <a:t>1:30pm – Lunch</a:t>
            </a:r>
            <a:endParaRPr lang="en-US" sz="2800" i="1" dirty="0"/>
          </a:p>
          <a:p>
            <a:pPr lvl="0"/>
            <a:r>
              <a:rPr lang="en-GB" sz="2800" dirty="0"/>
              <a:t>1:</a:t>
            </a:r>
            <a:r>
              <a:rPr lang="en-GB" sz="2800" dirty="0"/>
              <a:t>30pm – </a:t>
            </a:r>
            <a:r>
              <a:rPr lang="en-GB" sz="2800" dirty="0"/>
              <a:t>1:45pm – </a:t>
            </a:r>
            <a:r>
              <a:rPr lang="en-GB" sz="2800" dirty="0" smtClean="0"/>
              <a:t>Spatial Decision Making</a:t>
            </a:r>
            <a:endParaRPr lang="en-US" sz="2800" dirty="0"/>
          </a:p>
          <a:p>
            <a:pPr lvl="0"/>
            <a:r>
              <a:rPr lang="en-GB" sz="2800" dirty="0" smtClean="0"/>
              <a:t>1:</a:t>
            </a:r>
            <a:r>
              <a:rPr lang="en-GB" sz="2800" dirty="0"/>
              <a:t>45pm </a:t>
            </a:r>
            <a:r>
              <a:rPr lang="en-GB" sz="2800" dirty="0" smtClean="0"/>
              <a:t>– </a:t>
            </a:r>
            <a:r>
              <a:rPr lang="en-GB" sz="2800" dirty="0" smtClean="0"/>
              <a:t>3:00pm – </a:t>
            </a:r>
            <a:r>
              <a:rPr lang="en-GB" sz="2800" i="1" dirty="0" smtClean="0"/>
              <a:t>3. </a:t>
            </a:r>
            <a:r>
              <a:rPr lang="en-GB" sz="2800" i="1" dirty="0" smtClean="0"/>
              <a:t>Buffers / Intersections</a:t>
            </a:r>
            <a:endParaRPr lang="en-US" sz="2800" i="1" dirty="0" smtClean="0"/>
          </a:p>
          <a:p>
            <a:pPr lvl="0"/>
            <a:r>
              <a:rPr lang="en-GB" sz="2800" i="1" dirty="0" smtClean="0"/>
              <a:t>3:</a:t>
            </a:r>
            <a:r>
              <a:rPr lang="en-GB" sz="2800" i="1" dirty="0" smtClean="0"/>
              <a:t>00pm </a:t>
            </a:r>
            <a:r>
              <a:rPr lang="en-GB" sz="2800" dirty="0" smtClean="0"/>
              <a:t>–</a:t>
            </a:r>
            <a:r>
              <a:rPr lang="en-GB" sz="2800" i="1" dirty="0" smtClean="0"/>
              <a:t> </a:t>
            </a:r>
            <a:r>
              <a:rPr lang="en-GB" sz="2800" i="1" dirty="0" smtClean="0"/>
              <a:t>3:15pm – Tea/Coffee</a:t>
            </a:r>
            <a:endParaRPr lang="en-US" sz="2800" i="1" dirty="0" smtClean="0"/>
          </a:p>
          <a:p>
            <a:r>
              <a:rPr lang="en-GB" sz="2800" dirty="0" smtClean="0"/>
              <a:t>3:</a:t>
            </a:r>
            <a:r>
              <a:rPr lang="en-GB" sz="2800" dirty="0"/>
              <a:t>15pm </a:t>
            </a:r>
            <a:r>
              <a:rPr lang="en-GB" sz="2800" dirty="0" smtClean="0"/>
              <a:t>– </a:t>
            </a:r>
            <a:r>
              <a:rPr lang="en-GB" sz="2800" dirty="0"/>
              <a:t>4pm/4:30pm – </a:t>
            </a:r>
            <a:r>
              <a:rPr lang="en-GB" sz="2800" i="1" dirty="0" smtClean="0"/>
              <a:t>4. </a:t>
            </a:r>
            <a:r>
              <a:rPr lang="en-GB" sz="2800" i="1" dirty="0"/>
              <a:t>Regression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18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Spatial Analysis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Why are we interested in space?</a:t>
            </a:r>
          </a:p>
          <a:p>
            <a:r>
              <a:rPr lang="en-US" dirty="0" smtClean="0"/>
              <a:t>Where things are have an impact</a:t>
            </a:r>
          </a:p>
          <a:p>
            <a:pPr lvl="1"/>
            <a:r>
              <a:rPr lang="en-US" dirty="0" smtClean="0"/>
              <a:t>Sometimes just because of space and what they are next to</a:t>
            </a:r>
          </a:p>
          <a:p>
            <a:pPr lvl="1"/>
            <a:r>
              <a:rPr lang="en-US" dirty="0" smtClean="0"/>
              <a:t>More often, because of some other variable that varies over space</a:t>
            </a:r>
          </a:p>
          <a:p>
            <a:r>
              <a:rPr lang="en-US" dirty="0" smtClean="0"/>
              <a:t>Spatial Data</a:t>
            </a:r>
          </a:p>
          <a:p>
            <a:pPr lvl="1"/>
            <a:r>
              <a:rPr lang="en-US" dirty="0" smtClean="0"/>
              <a:t>Many Advantages</a:t>
            </a:r>
          </a:p>
          <a:p>
            <a:pPr lvl="1"/>
            <a:r>
              <a:rPr lang="en-US" dirty="0" smtClean="0"/>
              <a:t>Also Limitations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Screen Shot 2016-03-02 at 9.05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793" y="4239571"/>
            <a:ext cx="3073007" cy="22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9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10497" y="2784931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Bearman</a:t>
            </a:r>
          </a:p>
          <a:p>
            <a:r>
              <a:rPr lang="en-US" dirty="0">
                <a:solidFill>
                  <a:prstClr val="white"/>
                </a:solidFill>
              </a:rPr>
              <a:t>@nickbearmanuk</a:t>
            </a:r>
          </a:p>
          <a:p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4890" y="2778107"/>
            <a:ext cx="3628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Wed 15 Feb 2017</a:t>
            </a:r>
          </a:p>
          <a:p>
            <a:pPr algn="r"/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10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:00am – 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4:00pm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4970" y="1548055"/>
            <a:ext cx="5152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Confident Spatial Analysis</a:t>
            </a:r>
            <a:endParaRPr lang="en-GB" sz="2800" b="1" dirty="0" smtClean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/>
          <a:stretch/>
        </p:blipFill>
        <p:spPr>
          <a:xfrm>
            <a:off x="432000" y="5101040"/>
            <a:ext cx="2580120" cy="1034640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/>
          <p:nvPr/>
        </p:nvPicPr>
        <p:blipFill>
          <a:blip r:embed="rId3"/>
          <a:stretch/>
        </p:blipFill>
        <p:spPr>
          <a:xfrm>
            <a:off x="3412080" y="5082840"/>
            <a:ext cx="2059920" cy="1037160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4"/>
          <a:stretch/>
        </p:blipFill>
        <p:spPr>
          <a:xfrm>
            <a:off x="5832000" y="5181840"/>
            <a:ext cx="3011760" cy="938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300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522"/>
            <a:ext cx="8229600" cy="5731342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>
                <a:solidFill>
                  <a:schemeClr val="tx2"/>
                </a:solidFill>
              </a:rPr>
              <a:t>Challenges</a:t>
            </a:r>
          </a:p>
          <a:p>
            <a:r>
              <a:rPr lang="en-GB" dirty="0"/>
              <a:t>Geocoding: locating individuals and events</a:t>
            </a:r>
          </a:p>
          <a:p>
            <a:r>
              <a:rPr lang="en-GB" dirty="0"/>
              <a:t>Modifiable Areal Unit Problem</a:t>
            </a:r>
          </a:p>
          <a:p>
            <a:r>
              <a:rPr lang="en-GB" dirty="0"/>
              <a:t>Spatial Dependence / Spatial Heterogeneity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646B86"/>
                </a:solidFill>
              </a:rPr>
              <a:t>Solutions</a:t>
            </a:r>
          </a:p>
          <a:p>
            <a:r>
              <a:rPr lang="en-GB" dirty="0" smtClean="0"/>
              <a:t>Diagnosing spatial autocorrelation</a:t>
            </a:r>
          </a:p>
          <a:p>
            <a:pPr lvl="1"/>
            <a:r>
              <a:rPr lang="en-GB" dirty="0" smtClean="0"/>
              <a:t>Global and local indicators</a:t>
            </a:r>
          </a:p>
          <a:p>
            <a:pPr lvl="1"/>
            <a:r>
              <a:rPr lang="en-GB" dirty="0" smtClean="0"/>
              <a:t>Mapping</a:t>
            </a:r>
          </a:p>
          <a:p>
            <a:r>
              <a:rPr lang="en-GB" sz="3200" dirty="0" smtClean="0"/>
              <a:t>Spatial </a:t>
            </a:r>
            <a:r>
              <a:rPr lang="en-GB" sz="3200" dirty="0"/>
              <a:t>regression techniques</a:t>
            </a:r>
          </a:p>
        </p:txBody>
      </p:sp>
      <p:pic>
        <p:nvPicPr>
          <p:cNvPr id="5" name="Picture 4" descr="Screen Shot 2016-03-02 at 9.4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88" y="1645739"/>
            <a:ext cx="2440627" cy="22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3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Locating individuals and events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Location depends on research question and the availability of data</a:t>
            </a:r>
          </a:p>
          <a:p>
            <a:pPr lvl="1"/>
            <a:r>
              <a:rPr lang="en-GB" dirty="0" smtClean="0"/>
              <a:t>place </a:t>
            </a:r>
            <a:r>
              <a:rPr lang="en-GB" dirty="0"/>
              <a:t>of </a:t>
            </a:r>
            <a:r>
              <a:rPr lang="en-GB" dirty="0" smtClean="0"/>
              <a:t>living or </a:t>
            </a:r>
            <a:r>
              <a:rPr lang="en-GB" dirty="0"/>
              <a:t>work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geographic </a:t>
            </a:r>
            <a:r>
              <a:rPr lang="en-GB" dirty="0"/>
              <a:t>area of </a:t>
            </a:r>
            <a:r>
              <a:rPr lang="en-GB" dirty="0" smtClean="0"/>
              <a:t>daily / </a:t>
            </a:r>
            <a:r>
              <a:rPr lang="en-GB" dirty="0"/>
              <a:t>yearly routines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long-term </a:t>
            </a:r>
            <a:r>
              <a:rPr lang="en-GB" dirty="0"/>
              <a:t>longitudinal perspective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at </a:t>
            </a:r>
            <a:r>
              <a:rPr lang="en-GB" dirty="0"/>
              <a:t>higher scale (e.g. </a:t>
            </a:r>
            <a:r>
              <a:rPr lang="en-GB" dirty="0" smtClean="0"/>
              <a:t>neighbourhood, local authority) </a:t>
            </a:r>
          </a:p>
          <a:p>
            <a:r>
              <a:rPr lang="en-GB" dirty="0" smtClean="0"/>
              <a:t>To protect privacy geographical scale is often limited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Modifiable areal unit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51031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smtClean="0"/>
              <a:t>“</a:t>
            </a:r>
            <a:r>
              <a:rPr lang="en-GB" dirty="0"/>
              <a:t>a problem arising from the imposition of artificial units of spatial reporting on continuous geographical phenomenon resulting in the generation of artificial spatial patterns” (Heywood, 1998) 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“States and other forms of socio-political organization […] exercise their power in part through the ability to draw and redraw boundaries inside and around their territories” (Agnew, </a:t>
            </a:r>
            <a:r>
              <a:rPr lang="en-GB" dirty="0" smtClean="0"/>
              <a:t>2005)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Where (you) draw the boundaries is important</a:t>
            </a:r>
          </a:p>
          <a:p>
            <a:r>
              <a:rPr lang="en-GB" dirty="0" smtClean="0"/>
              <a:t>MPs in row over new seats set to push the boundaries</a:t>
            </a:r>
          </a:p>
          <a:p>
            <a:pPr lvl="1"/>
            <a:r>
              <a:rPr lang="en-GB" dirty="0">
                <a:hlinkClick r:id="rId2"/>
              </a:rPr>
              <a:t>http://www.bbc.co.uk/news/uk-england-</a:t>
            </a:r>
            <a:r>
              <a:rPr lang="en-GB" dirty="0" smtClean="0">
                <a:hlinkClick r:id="rId2"/>
              </a:rPr>
              <a:t>34701595</a:t>
            </a:r>
            <a:endParaRPr lang="en-GB" dirty="0" smtClean="0"/>
          </a:p>
          <a:p>
            <a:r>
              <a:rPr lang="en-GB" dirty="0" smtClean="0"/>
              <a:t>Gerrymandering (US) </a:t>
            </a:r>
            <a:r>
              <a:rPr lang="en-GB" smtClean="0"/>
              <a:t>/ How to Lie with </a:t>
            </a:r>
            <a:r>
              <a:rPr lang="en-GB" dirty="0" smtClean="0"/>
              <a:t>Maps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860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… an example …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3" t="25725" r="36196" b="8877"/>
          <a:stretch/>
        </p:blipFill>
        <p:spPr bwMode="auto">
          <a:xfrm>
            <a:off x="1835696" y="1296920"/>
            <a:ext cx="4986704" cy="452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5774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 and the potential for error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 t="27215" r="36630" b="10466"/>
          <a:stretch/>
        </p:blipFill>
        <p:spPr bwMode="auto">
          <a:xfrm>
            <a:off x="1880657" y="1561189"/>
            <a:ext cx="4992624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52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55" y="274638"/>
            <a:ext cx="8710275" cy="778098"/>
          </a:xfrm>
        </p:spPr>
        <p:txBody>
          <a:bodyPr/>
          <a:lstStyle/>
          <a:p>
            <a:r>
              <a:rPr lang="en-GB" dirty="0" smtClean="0"/>
              <a:t>Ecological &amp; individualistic fallacy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55" y="1180640"/>
            <a:ext cx="8710275" cy="5390230"/>
          </a:xfrm>
        </p:spPr>
        <p:txBody>
          <a:bodyPr>
            <a:noAutofit/>
          </a:bodyPr>
          <a:lstStyle/>
          <a:p>
            <a:r>
              <a:rPr lang="en-GB" sz="2200" dirty="0" smtClean="0"/>
              <a:t>An </a:t>
            </a:r>
            <a:r>
              <a:rPr lang="en-GB" sz="2200" b="1" dirty="0"/>
              <a:t>ecological fallacy </a:t>
            </a:r>
            <a:r>
              <a:rPr lang="en-GB" sz="2200" dirty="0"/>
              <a:t>or </a:t>
            </a:r>
            <a:r>
              <a:rPr lang="en-GB" sz="2200" b="1" dirty="0"/>
              <a:t>ecological inference fallacy</a:t>
            </a:r>
            <a:r>
              <a:rPr lang="en-GB" sz="2200" dirty="0"/>
              <a:t>, is an error in the interpretation of statistical data in a study with macro data, whereby inferences about the nature of specific individuals are based solely upon aggregate statistics collected for the group to which those individuals belong. </a:t>
            </a:r>
            <a:endParaRPr lang="en-GB" sz="2200" dirty="0" smtClean="0"/>
          </a:p>
          <a:p>
            <a:r>
              <a:rPr lang="en-GB" sz="2200" i="1" dirty="0" smtClean="0"/>
              <a:t>Assuming every individual in the group has the group characteristics (e.g. IMD)</a:t>
            </a:r>
          </a:p>
          <a:p>
            <a:endParaRPr lang="en-GB" sz="2200" dirty="0"/>
          </a:p>
          <a:p>
            <a:r>
              <a:rPr lang="en-GB" sz="2200" dirty="0"/>
              <a:t>An </a:t>
            </a:r>
            <a:r>
              <a:rPr lang="en-GB" sz="2200" b="1" dirty="0"/>
              <a:t>individualistic fallacy </a:t>
            </a:r>
            <a:r>
              <a:rPr lang="en-GB" sz="2200" dirty="0"/>
              <a:t>or </a:t>
            </a:r>
            <a:r>
              <a:rPr lang="en-GB" sz="2200" b="1" dirty="0"/>
              <a:t>individualistic inference fallacy</a:t>
            </a:r>
            <a:r>
              <a:rPr lang="en-GB" sz="2200" dirty="0"/>
              <a:t>, is an error in the interpretation of statistical data in a study with micro data, whereby inferences about the nature of specific individuals are based solely upon individual statistics, not taking influences by the upper hierarchy contexts into account. </a:t>
            </a:r>
            <a:endParaRPr lang="en-GB" sz="2200" dirty="0" smtClean="0"/>
          </a:p>
          <a:p>
            <a:r>
              <a:rPr lang="en-GB" sz="2200" i="1" dirty="0" smtClean="0"/>
              <a:t>Assume everyone is individual, and no one is impacted by the group characteristics (e.g. IMD impacts)</a:t>
            </a:r>
          </a:p>
        </p:txBody>
      </p:sp>
    </p:spTree>
    <p:extLst>
      <p:ext uri="{BB962C8B-B14F-4D97-AF65-F5344CB8AC3E}">
        <p14:creationId xmlns:p14="http://schemas.microsoft.com/office/powerpoint/2010/main" val="353263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 smtClean="0"/>
              <a:t>Spatial </a:t>
            </a:r>
            <a:r>
              <a:rPr lang="en-GB" sz="2800" dirty="0"/>
              <a:t>Dependence (2nd order spatial process) </a:t>
            </a:r>
            <a:endParaRPr lang="en-GB" sz="2800" dirty="0" smtClean="0"/>
          </a:p>
          <a:p>
            <a:r>
              <a:rPr lang="en-GB" sz="2800" dirty="0" err="1" smtClean="0"/>
              <a:t>Anselin</a:t>
            </a:r>
            <a:r>
              <a:rPr lang="en-GB" sz="2800" dirty="0" smtClean="0"/>
              <a:t> </a:t>
            </a:r>
            <a:r>
              <a:rPr lang="en-GB" sz="2800" dirty="0"/>
              <a:t>(1988): </a:t>
            </a:r>
            <a:r>
              <a:rPr lang="en-GB" sz="2800" dirty="0" smtClean="0"/>
              <a:t>“the </a:t>
            </a:r>
            <a:r>
              <a:rPr lang="en-GB" sz="2800" dirty="0"/>
              <a:t>existence of a functional relationship between what happens at one point in space and what happens elsewhere.“ </a:t>
            </a:r>
            <a:endParaRPr lang="en-GB" sz="2800" dirty="0" smtClean="0"/>
          </a:p>
          <a:p>
            <a:pPr marL="0" indent="0">
              <a:buNone/>
            </a:pPr>
            <a:r>
              <a:rPr lang="en-GB" sz="2800" dirty="0" smtClean="0"/>
              <a:t>Spatial </a:t>
            </a:r>
            <a:r>
              <a:rPr lang="en-GB" sz="2800" dirty="0"/>
              <a:t>Heterogeneity (1st order spatial process) </a:t>
            </a:r>
            <a:endParaRPr lang="en-GB" sz="2800" dirty="0" smtClean="0"/>
          </a:p>
          <a:p>
            <a:r>
              <a:rPr lang="en-GB" sz="2800" dirty="0" smtClean="0"/>
              <a:t>Not </a:t>
            </a:r>
            <a:r>
              <a:rPr lang="en-GB" sz="2800" dirty="0"/>
              <a:t>generated by spatial interaction. It refers to variation in relationships over space caused by the uniqueness of location </a:t>
            </a:r>
            <a:r>
              <a:rPr lang="en-GB" sz="2800" dirty="0" smtClean="0"/>
              <a:t>or </a:t>
            </a:r>
            <a:r>
              <a:rPr lang="en-GB" sz="2800" dirty="0"/>
              <a:t>by spatially </a:t>
            </a:r>
            <a:r>
              <a:rPr lang="en-GB" sz="2800" dirty="0" err="1"/>
              <a:t>autocorrelated</a:t>
            </a:r>
            <a:r>
              <a:rPr lang="en-GB" sz="2800" dirty="0"/>
              <a:t> omitted variables].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1520" y="116632"/>
            <a:ext cx="87129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smtClean="0">
                <a:solidFill>
                  <a:srgbClr val="646B86"/>
                </a:solidFill>
                <a:latin typeface="+mj-lt"/>
              </a:rPr>
              <a:t>Concepts </a:t>
            </a:r>
            <a:r>
              <a:rPr lang="en-GB" sz="2800" dirty="0">
                <a:solidFill>
                  <a:srgbClr val="646B86"/>
                </a:solidFill>
                <a:latin typeface="+mj-lt"/>
              </a:rPr>
              <a:t>of Spatial Dependence and Spatial Heterogeneity in Empirical Research </a:t>
            </a:r>
          </a:p>
        </p:txBody>
      </p:sp>
    </p:spTree>
    <p:extLst>
      <p:ext uri="{BB962C8B-B14F-4D97-AF65-F5344CB8AC3E}">
        <p14:creationId xmlns:p14="http://schemas.microsoft.com/office/powerpoint/2010/main" val="232213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Spatial dependence example</a:t>
            </a:r>
            <a:endParaRPr lang="en-GB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078527"/>
              </p:ext>
            </p:extLst>
          </p:nvPr>
        </p:nvGraphicFramePr>
        <p:xfrm>
          <a:off x="539552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02774" y="1300118"/>
            <a:ext cx="23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Prevalence of burglary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8758" y="4941830"/>
            <a:ext cx="288032" cy="216024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solidFill>
              <a:srgbClr val="F79646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0011" y="4895953"/>
            <a:ext cx="44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348467" y="4963355"/>
            <a:ext cx="288032" cy="216024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rgbClr val="F79646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89720" y="4917478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medium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80321" y="4967300"/>
            <a:ext cx="288032" cy="216024"/>
          </a:xfrm>
          <a:prstGeom prst="rect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21574" y="4921423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147510"/>
              </p:ext>
            </p:extLst>
          </p:nvPr>
        </p:nvGraphicFramePr>
        <p:xfrm>
          <a:off x="4716016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4881198" y="4998742"/>
            <a:ext cx="288032" cy="216024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22451" y="4952865"/>
            <a:ext cx="44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670907" y="5020267"/>
            <a:ext cx="288032" cy="216024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9BBB59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12160" y="497439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medium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02761" y="5024212"/>
            <a:ext cx="288032" cy="216024"/>
          </a:xfrm>
          <a:prstGeom prst="rect">
            <a:avLst/>
          </a:prstGeom>
          <a:solidFill>
            <a:srgbClr val="9BBB59">
              <a:lumMod val="50000"/>
            </a:srgbClr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44014" y="4978335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36163" y="1300118"/>
            <a:ext cx="24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Income per household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943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Spatial heterogeneity example</a:t>
            </a:r>
            <a:endParaRPr lang="en-GB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609333"/>
              </p:ext>
            </p:extLst>
          </p:nvPr>
        </p:nvGraphicFramePr>
        <p:xfrm>
          <a:off x="539552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75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253451" y="1300118"/>
            <a:ext cx="151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Fertility levels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8758" y="4941830"/>
            <a:ext cx="288032" cy="216024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0011" y="4895953"/>
            <a:ext cx="44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348467" y="4963355"/>
            <a:ext cx="288032" cy="21602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89720" y="4917478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medium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80321" y="4967300"/>
            <a:ext cx="288032" cy="216024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solidFill>
              <a:srgbClr val="1F497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21574" y="4921423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174267"/>
              </p:ext>
            </p:extLst>
          </p:nvPr>
        </p:nvGraphicFramePr>
        <p:xfrm>
          <a:off x="4716016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4881198" y="4998742"/>
            <a:ext cx="288032" cy="216024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25400" cap="flat" cmpd="sng" algn="ctr">
            <a:solidFill>
              <a:srgbClr val="C0504D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22451" y="4952865"/>
            <a:ext cx="44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670907" y="5020267"/>
            <a:ext cx="288032" cy="216024"/>
          </a:xfrm>
          <a:prstGeom prst="rect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12160" y="497439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medium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02761" y="5024212"/>
            <a:ext cx="288032" cy="216024"/>
          </a:xfrm>
          <a:prstGeom prst="rect">
            <a:avLst/>
          </a:prstGeom>
          <a:solidFill>
            <a:srgbClr val="C0504D">
              <a:lumMod val="75000"/>
            </a:srgbClr>
          </a:solidFill>
          <a:ln w="25400" cap="flat" cmpd="sng" algn="ctr">
            <a:solidFill>
              <a:srgbClr val="C0504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44014" y="4978335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18767" y="1268760"/>
            <a:ext cx="336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Female labour force participation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5791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Spatial autocorrelation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271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Spatial </a:t>
            </a:r>
            <a:r>
              <a:rPr lang="en-GB" dirty="0"/>
              <a:t>Autocorrelation can be </a:t>
            </a:r>
          </a:p>
          <a:p>
            <a:r>
              <a:rPr lang="en-GB" dirty="0" smtClean="0"/>
              <a:t>positive</a:t>
            </a:r>
            <a:r>
              <a:rPr lang="en-GB" dirty="0"/>
              <a:t>: clustering of high or low values </a:t>
            </a:r>
          </a:p>
          <a:p>
            <a:r>
              <a:rPr lang="en-GB" dirty="0" smtClean="0"/>
              <a:t>negative</a:t>
            </a:r>
            <a:r>
              <a:rPr lang="en-GB" dirty="0"/>
              <a:t>: clustering of </a:t>
            </a:r>
            <a:r>
              <a:rPr lang="en-GB" dirty="0" smtClean="0"/>
              <a:t>neighbours </a:t>
            </a:r>
            <a:r>
              <a:rPr lang="en-GB" dirty="0"/>
              <a:t>with high and low values (chessboard pattern) 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Effect </a:t>
            </a:r>
            <a:r>
              <a:rPr lang="en-GB" dirty="0"/>
              <a:t>of Spatial Autocorrelation in the error term </a:t>
            </a:r>
            <a:r>
              <a:rPr lang="en-GB" dirty="0" smtClean="0"/>
              <a:t>is </a:t>
            </a:r>
            <a:r>
              <a:rPr lang="en-GB" dirty="0"/>
              <a:t>twofold: </a:t>
            </a:r>
            <a:endParaRPr lang="en-GB" dirty="0" smtClean="0"/>
          </a:p>
          <a:p>
            <a:r>
              <a:rPr lang="en-GB" dirty="0" smtClean="0"/>
              <a:t>it </a:t>
            </a:r>
            <a:r>
              <a:rPr lang="en-GB" dirty="0"/>
              <a:t>makes OLS-estimates of the t-test values unreliable </a:t>
            </a:r>
            <a:endParaRPr lang="en-GB" dirty="0" smtClean="0"/>
          </a:p>
          <a:p>
            <a:r>
              <a:rPr lang="en-GB" dirty="0" smtClean="0"/>
              <a:t>Positive </a:t>
            </a:r>
            <a:r>
              <a:rPr lang="en-GB" dirty="0"/>
              <a:t>Spatial Autocorrelation inflates the value of the r²-statistic, negative Spatial Autocorrelation deflates it.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44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573889"/>
          </a:xfrm>
        </p:spPr>
        <p:txBody>
          <a:bodyPr/>
          <a:lstStyle/>
          <a:p>
            <a:r>
              <a:rPr lang="en-US" dirty="0" smtClean="0"/>
              <a:t>Using a range of GIS software to perform a range of spatial analysis</a:t>
            </a:r>
          </a:p>
          <a:p>
            <a:pPr lvl="1"/>
            <a:r>
              <a:rPr lang="en-US" dirty="0" err="1" smtClean="0"/>
              <a:t>RStudio</a:t>
            </a:r>
            <a:r>
              <a:rPr lang="en-US" dirty="0" smtClean="0"/>
              <a:t> and </a:t>
            </a:r>
            <a:r>
              <a:rPr lang="en-US" dirty="0" err="1" smtClean="0"/>
              <a:t>GeoDa</a:t>
            </a:r>
            <a:endParaRPr lang="en-US" dirty="0" smtClean="0"/>
          </a:p>
          <a:p>
            <a:r>
              <a:rPr lang="en-US" dirty="0" smtClean="0"/>
              <a:t>Develop your confidence in using 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Data handling</a:t>
            </a:r>
          </a:p>
          <a:p>
            <a:pPr lvl="1"/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Screen Shot 2016-03-02 at 10.46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189" y="3577698"/>
            <a:ext cx="4455445" cy="32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Defining neighbours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To decide whether there is a spatial effect we need to calculate a neighbourhood </a:t>
            </a:r>
            <a:r>
              <a:rPr lang="en-GB" b="1" dirty="0" smtClean="0"/>
              <a:t>weight</a:t>
            </a:r>
            <a:r>
              <a:rPr lang="en-GB" dirty="0" smtClean="0"/>
              <a:t>.  This can be base on:</a:t>
            </a:r>
          </a:p>
          <a:p>
            <a:r>
              <a:rPr lang="en-GB" dirty="0" smtClean="0"/>
              <a:t>Contiguity (adjacent spatial units)</a:t>
            </a:r>
          </a:p>
          <a:p>
            <a:r>
              <a:rPr lang="en-GB" dirty="0" smtClean="0"/>
              <a:t>Distance (between centroids of polygons)</a:t>
            </a:r>
          </a:p>
          <a:p>
            <a:r>
              <a:rPr lang="en-GB" dirty="0" smtClean="0"/>
              <a:t>Limited number of nearest neighbours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For the examples today we are using measures of contiguity.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1911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Contiguity measures</a:t>
            </a:r>
            <a:endParaRPr lang="en-GB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262958"/>
              </p:ext>
            </p:extLst>
          </p:nvPr>
        </p:nvGraphicFramePr>
        <p:xfrm>
          <a:off x="539552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253451" y="1300118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First order rook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36072"/>
              </p:ext>
            </p:extLst>
          </p:nvPr>
        </p:nvGraphicFramePr>
        <p:xfrm>
          <a:off x="4716016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278169" y="1268760"/>
            <a:ext cx="182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First order queen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58791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Global measure of spatial autocorrelation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7" t="26268" r="32174" b="35035"/>
          <a:stretch/>
        </p:blipFill>
        <p:spPr bwMode="auto">
          <a:xfrm>
            <a:off x="52220" y="1778622"/>
            <a:ext cx="516785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17469" y="3237072"/>
            <a:ext cx="2776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Returns values of 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384181" y="3850881"/>
            <a:ext cx="91037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 smtClean="0"/>
              <a:t>1</a:t>
            </a:r>
          </a:p>
          <a:p>
            <a:pPr algn="ctr"/>
            <a:r>
              <a:rPr lang="en-GB" dirty="0" smtClean="0"/>
              <a:t>Positive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7580373" y="3850881"/>
            <a:ext cx="113387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smtClean="0"/>
              <a:t>-1</a:t>
            </a:r>
          </a:p>
          <a:p>
            <a:pPr algn="ctr"/>
            <a:r>
              <a:rPr lang="en-GB" dirty="0" smtClean="0"/>
              <a:t>Negative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357322" y="3850880"/>
            <a:ext cx="127788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0</a:t>
            </a:r>
            <a:endParaRPr lang="en-GB" sz="2800" b="1" dirty="0" smtClean="0"/>
          </a:p>
          <a:p>
            <a:pPr algn="ctr"/>
            <a:r>
              <a:rPr lang="en-GB" dirty="0" smtClean="0"/>
              <a:t>None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23716" y="4821248"/>
            <a:ext cx="2563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dirty="0" smtClean="0"/>
              <a:t>Spatial autocorrelation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31024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755" y="274638"/>
            <a:ext cx="8500045" cy="1143000"/>
          </a:xfrm>
        </p:spPr>
        <p:txBody>
          <a:bodyPr/>
          <a:lstStyle/>
          <a:p>
            <a:r>
              <a:rPr lang="en-GB" sz="4000" dirty="0" smtClean="0"/>
              <a:t>Scatter plot of spatial autocorrelation</a:t>
            </a:r>
            <a:endParaRPr lang="en-GB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-232512" y="1916832"/>
            <a:ext cx="2572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IMD in Greater Manchester</a:t>
            </a:r>
            <a:endParaRPr lang="en-GB" sz="2400" dirty="0"/>
          </a:p>
        </p:txBody>
      </p:sp>
      <p:pic>
        <p:nvPicPr>
          <p:cNvPr id="5" name="Picture 4" descr="Screen Shot 2016-03-02 at 9.4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04" y="1099842"/>
            <a:ext cx="6234586" cy="56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03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Can look for unusual clusters</a:t>
            </a:r>
          </a:p>
          <a:p>
            <a:r>
              <a:rPr lang="en-GB" dirty="0"/>
              <a:t>Where values are higher (or lower) than </a:t>
            </a:r>
            <a:r>
              <a:rPr lang="en-GB" dirty="0" smtClean="0"/>
              <a:t>expected</a:t>
            </a:r>
            <a:endParaRPr lang="en-GB" dirty="0"/>
          </a:p>
          <a:p>
            <a:endParaRPr lang="en-GB" sz="1200" dirty="0"/>
          </a:p>
          <a:p>
            <a:r>
              <a:rPr lang="en-GB" dirty="0"/>
              <a:t>Use </a:t>
            </a:r>
            <a:r>
              <a:rPr lang="en-GB" dirty="0" err="1"/>
              <a:t>univariate</a:t>
            </a:r>
            <a:r>
              <a:rPr lang="en-GB" dirty="0"/>
              <a:t> LISA: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To identify statistically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significant </a:t>
            </a:r>
            <a:r>
              <a:rPr lang="en-GB" dirty="0"/>
              <a:t>clusters</a:t>
            </a:r>
          </a:p>
        </p:txBody>
      </p:sp>
      <p:pic>
        <p:nvPicPr>
          <p:cNvPr id="98306" name="Picture 2" descr="http://cdn3.hark.com/images/000/002/631/2631/origina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4881" y="3426734"/>
            <a:ext cx="2179119" cy="3431267"/>
          </a:xfrm>
          <a:prstGeom prst="rect">
            <a:avLst/>
          </a:prstGeom>
          <a:noFill/>
        </p:spPr>
      </p:pic>
      <p:sp>
        <p:nvSpPr>
          <p:cNvPr id="7" name="Oval Callout 6"/>
          <p:cNvSpPr/>
          <p:nvPr/>
        </p:nvSpPr>
        <p:spPr>
          <a:xfrm>
            <a:off x="1580898" y="3933056"/>
            <a:ext cx="5184576" cy="1008112"/>
          </a:xfrm>
          <a:prstGeom prst="wedgeEllipseCallout">
            <a:avLst>
              <a:gd name="adj1" fmla="val 72777"/>
              <a:gd name="adj2" fmla="val 565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GB" sz="2400" dirty="0" smtClean="0">
                <a:solidFill>
                  <a:schemeClr val="tx1"/>
                </a:solidFill>
              </a:rPr>
              <a:t>Local Indicators of Spatial Autocorrelation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5028212" y="6237312"/>
            <a:ext cx="1737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</a:t>
            </a:r>
            <a:r>
              <a:rPr lang="en-GB" dirty="0" err="1"/>
              <a:t>Anselin</a:t>
            </a:r>
            <a:r>
              <a:rPr lang="en-GB" dirty="0"/>
              <a:t>, 1995)</a:t>
            </a:r>
          </a:p>
        </p:txBody>
      </p:sp>
    </p:spTree>
    <p:extLst>
      <p:ext uri="{BB962C8B-B14F-4D97-AF65-F5344CB8AC3E}">
        <p14:creationId xmlns:p14="http://schemas.microsoft.com/office/powerpoint/2010/main" val="212249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Local measures of spatial autocorrelation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 t="24819" r="17826" b="9859"/>
          <a:stretch/>
        </p:blipFill>
        <p:spPr bwMode="auto">
          <a:xfrm>
            <a:off x="1259632" y="1771013"/>
            <a:ext cx="6624736" cy="423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3017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3196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Local indicators of spatial autocorrelation (LISA maps) 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610" y="5371601"/>
            <a:ext cx="41359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White		not significant</a:t>
            </a:r>
          </a:p>
          <a:p>
            <a:r>
              <a:rPr lang="en-GB" dirty="0" smtClean="0"/>
              <a:t>Red 		High surrounded by High</a:t>
            </a:r>
          </a:p>
          <a:p>
            <a:r>
              <a:rPr lang="en-GB" dirty="0" smtClean="0"/>
              <a:t>Blue		Low surrounded by  Low</a:t>
            </a:r>
          </a:p>
          <a:p>
            <a:r>
              <a:rPr lang="en-GB" dirty="0" smtClean="0"/>
              <a:t>Light blue	Low surrounded by  High</a:t>
            </a:r>
          </a:p>
          <a:p>
            <a:r>
              <a:rPr lang="en-GB" dirty="0" smtClean="0"/>
              <a:t>Pink			High surrounded by  Low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2610" y="1387849"/>
            <a:ext cx="9061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IMD Score in Greater Manchester</a:t>
            </a:r>
            <a:endParaRPr lang="en-GB" sz="2400" dirty="0"/>
          </a:p>
        </p:txBody>
      </p:sp>
      <p:pic>
        <p:nvPicPr>
          <p:cNvPr id="4" name="Picture 3" descr="Screen Shot 2016-03-02 at 9.04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1" y="1849514"/>
            <a:ext cx="4363630" cy="3528214"/>
          </a:xfrm>
          <a:prstGeom prst="rect">
            <a:avLst/>
          </a:prstGeom>
        </p:spPr>
      </p:pic>
      <p:pic>
        <p:nvPicPr>
          <p:cNvPr id="5" name="Picture 4" descr="Screen Shot 2016-03-02 at 9.05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84" y="5371601"/>
            <a:ext cx="1981200" cy="1422400"/>
          </a:xfrm>
          <a:prstGeom prst="rect">
            <a:avLst/>
          </a:prstGeom>
        </p:spPr>
      </p:pic>
      <p:pic>
        <p:nvPicPr>
          <p:cNvPr id="7" name="Picture 6" descr="Screen Shot 2016-03-02 at 9.05.3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54" y="1849514"/>
            <a:ext cx="4560846" cy="3408286"/>
          </a:xfrm>
          <a:prstGeom prst="rect">
            <a:avLst/>
          </a:prstGeom>
        </p:spPr>
      </p:pic>
      <p:pic>
        <p:nvPicPr>
          <p:cNvPr id="8" name="Picture 7" descr="Screen Shot 2016-03-02 at 9.05.4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36" y="5384301"/>
            <a:ext cx="19939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9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 and finally what might explain this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Geoda</a:t>
            </a:r>
            <a:r>
              <a:rPr lang="en-GB" dirty="0" smtClean="0"/>
              <a:t> provides a regression model which allows you to take account of spatial lag (the effect of neighbouring areas) or spatial error (spatial heterogeneity)</a:t>
            </a:r>
          </a:p>
          <a:p>
            <a:r>
              <a:rPr lang="en-GB" dirty="0" smtClean="0"/>
              <a:t>It is best to try and fit a standard regression  first so that you can compare the model fit criteria</a:t>
            </a:r>
          </a:p>
          <a:p>
            <a:r>
              <a:rPr lang="en-GB" dirty="0" smtClean="0"/>
              <a:t>In the practical exercise we will explore these options further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870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Instructions in </a:t>
            </a:r>
            <a:r>
              <a:rPr lang="en-US" dirty="0" err="1" smtClean="0"/>
              <a:t>GeoDa</a:t>
            </a:r>
            <a:r>
              <a:rPr lang="en-US" dirty="0" smtClean="0"/>
              <a:t> and R</a:t>
            </a:r>
          </a:p>
          <a:p>
            <a:r>
              <a:rPr lang="en-US" dirty="0" smtClean="0"/>
              <a:t>Predicting ‘Hardworking </a:t>
            </a:r>
            <a:r>
              <a:rPr lang="en-US" dirty="0" err="1" smtClean="0"/>
              <a:t>neighbourhoods’</a:t>
            </a:r>
            <a:endParaRPr lang="en-US" dirty="0" smtClean="0"/>
          </a:p>
          <a:p>
            <a:pPr lvl="1"/>
            <a:r>
              <a:rPr lang="en-US" dirty="0"/>
              <a:t>(employed full time population /</a:t>
            </a:r>
            <a:r>
              <a:rPr lang="en-US" dirty="0" smtClean="0"/>
              <a:t> total pop.)</a:t>
            </a:r>
          </a:p>
          <a:p>
            <a:r>
              <a:rPr lang="en-US" dirty="0" smtClean="0"/>
              <a:t>Some variables are more useful than others</a:t>
            </a:r>
          </a:p>
          <a:p>
            <a:r>
              <a:rPr lang="en-US" dirty="0" smtClean="0"/>
              <a:t>Some correlate so we need to exclude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85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Practical 2</a:t>
            </a:r>
            <a:br>
              <a:rPr lang="en-US" sz="4000" dirty="0" smtClean="0"/>
            </a:br>
            <a:r>
              <a:rPr lang="en-US" sz="4000" dirty="0" smtClean="0"/>
              <a:t>Performing Spatial Analysis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896180"/>
            <a:ext cx="8229600" cy="4229983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GeoDa</a:t>
            </a:r>
            <a:r>
              <a:rPr lang="en-US" dirty="0" smtClean="0"/>
              <a:t> </a:t>
            </a:r>
            <a:r>
              <a:rPr lang="en-US" dirty="0"/>
              <a:t>&amp; R for some </a:t>
            </a:r>
            <a:r>
              <a:rPr lang="en-US" dirty="0" smtClean="0"/>
              <a:t>analysis</a:t>
            </a:r>
            <a:endParaRPr lang="en-US" dirty="0"/>
          </a:p>
          <a:p>
            <a:r>
              <a:rPr lang="en-US" dirty="0"/>
              <a:t>Please experiment as we go </a:t>
            </a:r>
            <a:r>
              <a:rPr lang="en-US" dirty="0" smtClean="0"/>
              <a:t>through </a:t>
            </a:r>
            <a:endParaRPr lang="en-US" dirty="0"/>
          </a:p>
          <a:p>
            <a:r>
              <a:rPr lang="en-US" dirty="0"/>
              <a:t>Break at 12:</a:t>
            </a:r>
            <a:r>
              <a:rPr lang="en-US" dirty="0" smtClean="0"/>
              <a:t>30pm</a:t>
            </a:r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Carry on with Practical 3 if you finish 2</a:t>
            </a:r>
          </a:p>
          <a:p>
            <a:r>
              <a:rPr lang="en-US" i="1" dirty="0" smtClean="0"/>
              <a:t>I will do presentation after lunch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24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Course Outline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44864"/>
            <a:ext cx="8229600" cy="4981300"/>
          </a:xfrm>
        </p:spPr>
        <p:txBody>
          <a:bodyPr/>
          <a:lstStyle/>
          <a:p>
            <a:r>
              <a:rPr lang="en-US" dirty="0" smtClean="0"/>
              <a:t>Intro</a:t>
            </a:r>
          </a:p>
          <a:p>
            <a:r>
              <a:rPr lang="en-US" dirty="0" smtClean="0"/>
              <a:t>RStudio – Map Making Recap</a:t>
            </a:r>
          </a:p>
          <a:p>
            <a:r>
              <a:rPr lang="en-US" dirty="0" smtClean="0"/>
              <a:t>Spatial Analysis (</a:t>
            </a:r>
            <a:r>
              <a:rPr lang="en-US" dirty="0" err="1" smtClean="0"/>
              <a:t>GeoDa</a:t>
            </a:r>
            <a:r>
              <a:rPr lang="en-US" dirty="0" smtClean="0"/>
              <a:t> &amp; RStudio)</a:t>
            </a:r>
          </a:p>
          <a:p>
            <a:pPr lvl="1"/>
            <a:r>
              <a:rPr lang="en-US" dirty="0" smtClean="0"/>
              <a:t>Spatial Autocorrelation</a:t>
            </a:r>
          </a:p>
          <a:p>
            <a:pPr lvl="1"/>
            <a:r>
              <a:rPr lang="en-US" dirty="0" smtClean="0"/>
              <a:t>Clustering, Regression</a:t>
            </a:r>
          </a:p>
          <a:p>
            <a:r>
              <a:rPr lang="en-US" dirty="0" smtClean="0"/>
              <a:t>Decision Making (RStudio)</a:t>
            </a:r>
          </a:p>
          <a:p>
            <a:pPr lvl="1"/>
            <a:r>
              <a:rPr lang="en-US" dirty="0" smtClean="0"/>
              <a:t>Buffers, Overlays</a:t>
            </a:r>
          </a:p>
          <a:p>
            <a:pPr lvl="1"/>
            <a:r>
              <a:rPr lang="en-US" dirty="0" smtClean="0"/>
              <a:t>Spatial Joins</a:t>
            </a:r>
          </a:p>
          <a:p>
            <a:r>
              <a:rPr lang="en-US" dirty="0" smtClean="0"/>
              <a:t>Toilets</a:t>
            </a:r>
            <a:r>
              <a:rPr lang="en-US" dirty="0"/>
              <a:t>, fire alarm, breaks, presentation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Screen Shot 2016-03-02 at 9.04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35" y="3145020"/>
            <a:ext cx="3061429" cy="247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1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Lunch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2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1196"/>
          </a:xfrm>
        </p:spPr>
        <p:txBody>
          <a:bodyPr>
            <a:normAutofit/>
          </a:bodyPr>
          <a:lstStyle/>
          <a:p>
            <a:pPr lvl="0"/>
            <a:r>
              <a:rPr lang="en-GB" sz="2800" strike="sngStrike" dirty="0" smtClean="0"/>
              <a:t>10:</a:t>
            </a:r>
            <a:r>
              <a:rPr lang="en-GB" sz="2800" strike="sngStrike" dirty="0" smtClean="0"/>
              <a:t>15am </a:t>
            </a:r>
            <a:r>
              <a:rPr lang="en-GB" sz="2800" strike="sngStrike" dirty="0" smtClean="0"/>
              <a:t>– 10:</a:t>
            </a:r>
            <a:r>
              <a:rPr lang="en-GB" sz="2800" strike="sngStrike" dirty="0" smtClean="0"/>
              <a:t>30am </a:t>
            </a:r>
            <a:r>
              <a:rPr lang="en-GB" sz="2800" strike="sngStrike" dirty="0"/>
              <a:t>– Spatial data </a:t>
            </a:r>
            <a:r>
              <a:rPr lang="en-GB" sz="2800" strike="sngStrike" dirty="0" smtClean="0"/>
              <a:t>&amp; EDA</a:t>
            </a:r>
          </a:p>
          <a:p>
            <a:pPr lvl="0"/>
            <a:r>
              <a:rPr lang="en-GB" sz="2800" strike="sngStrike" dirty="0" smtClean="0"/>
              <a:t>10:</a:t>
            </a:r>
            <a:r>
              <a:rPr lang="en-GB" sz="2800" strike="sngStrike" dirty="0"/>
              <a:t>30am </a:t>
            </a:r>
            <a:r>
              <a:rPr lang="en-GB" sz="2800" strike="sngStrike" dirty="0" smtClean="0"/>
              <a:t>– 11:</a:t>
            </a:r>
            <a:r>
              <a:rPr lang="en-GB" sz="2800" strike="sngStrike" dirty="0" smtClean="0"/>
              <a:t>00am </a:t>
            </a:r>
            <a:r>
              <a:rPr lang="en-GB" sz="2800" strike="sngStrike" dirty="0"/>
              <a:t>–</a:t>
            </a:r>
            <a:r>
              <a:rPr lang="en-GB" sz="2800" strike="sngStrike" dirty="0" smtClean="0"/>
              <a:t> </a:t>
            </a:r>
            <a:r>
              <a:rPr lang="en-GB" sz="2800" i="1" strike="sngStrike" dirty="0" smtClean="0"/>
              <a:t>1. </a:t>
            </a:r>
            <a:r>
              <a:rPr lang="en-GB" sz="2800" i="1" strike="sngStrike" dirty="0" smtClean="0"/>
              <a:t>Recap RStudio Maps</a:t>
            </a:r>
            <a:endParaRPr lang="en-US" sz="2800" strike="sngStrike" dirty="0"/>
          </a:p>
          <a:p>
            <a:pPr lvl="0"/>
            <a:r>
              <a:rPr lang="en-GB" sz="2800" strike="sngStrike" dirty="0" smtClean="0"/>
              <a:t>11:</a:t>
            </a:r>
            <a:r>
              <a:rPr lang="en-GB" sz="2800" strike="sngStrike" dirty="0" smtClean="0"/>
              <a:t>00am </a:t>
            </a:r>
            <a:r>
              <a:rPr lang="en-GB" sz="2800" strike="sngStrike" dirty="0" smtClean="0"/>
              <a:t>– </a:t>
            </a:r>
            <a:r>
              <a:rPr lang="en-GB" sz="2800" strike="sngStrike" dirty="0"/>
              <a:t>11</a:t>
            </a:r>
            <a:r>
              <a:rPr lang="en-GB" sz="2800" strike="sngStrike" dirty="0" smtClean="0"/>
              <a:t>:</a:t>
            </a:r>
            <a:r>
              <a:rPr lang="en-GB" sz="2800" strike="sngStrike" dirty="0" smtClean="0"/>
              <a:t>30</a:t>
            </a:r>
            <a:r>
              <a:rPr lang="en-GB" sz="2800" strike="sngStrike" dirty="0" smtClean="0"/>
              <a:t>am </a:t>
            </a:r>
            <a:r>
              <a:rPr lang="en-GB" sz="2800" strike="sngStrike" dirty="0"/>
              <a:t>– </a:t>
            </a:r>
            <a:r>
              <a:rPr lang="en-GB" sz="2800" strike="sngStrike" dirty="0" smtClean="0"/>
              <a:t>Spatial Analysis</a:t>
            </a:r>
            <a:endParaRPr lang="en-US" sz="2800" strike="sngStrike" dirty="0"/>
          </a:p>
          <a:p>
            <a:pPr lvl="0"/>
            <a:r>
              <a:rPr lang="en-GB" sz="2800" strike="sngStrike" dirty="0"/>
              <a:t>11</a:t>
            </a:r>
            <a:r>
              <a:rPr lang="en-GB" sz="2800" strike="sngStrike" dirty="0" smtClean="0"/>
              <a:t>:</a:t>
            </a:r>
            <a:r>
              <a:rPr lang="en-GB" sz="2800" strike="sngStrike" dirty="0" smtClean="0"/>
              <a:t>30</a:t>
            </a:r>
            <a:r>
              <a:rPr lang="en-GB" sz="2800" strike="sngStrike" dirty="0"/>
              <a:t>am – </a:t>
            </a:r>
            <a:r>
              <a:rPr lang="en-GB" sz="2800" strike="sngStrike" dirty="0"/>
              <a:t>12:30pm – </a:t>
            </a:r>
            <a:r>
              <a:rPr lang="en-GB" sz="2800" i="1" strike="sngStrike" dirty="0" smtClean="0"/>
              <a:t>2. </a:t>
            </a:r>
            <a:r>
              <a:rPr lang="en-GB" sz="2800" i="1" strike="sngStrike" dirty="0" smtClean="0"/>
              <a:t>Spatial Analysis </a:t>
            </a:r>
            <a:r>
              <a:rPr lang="en-GB" sz="2800" i="1" strike="sngStrike" dirty="0" err="1" smtClean="0"/>
              <a:t>GeoDa</a:t>
            </a:r>
            <a:endParaRPr lang="en-US" sz="2800" strike="sngStrike" dirty="0"/>
          </a:p>
          <a:p>
            <a:pPr lvl="0"/>
            <a:r>
              <a:rPr lang="en-GB" sz="2800" i="1" strike="sngStrike" dirty="0"/>
              <a:t>12:</a:t>
            </a:r>
            <a:r>
              <a:rPr lang="en-GB" sz="2800" i="1" strike="sngStrike" dirty="0" smtClean="0"/>
              <a:t>30pm </a:t>
            </a:r>
            <a:r>
              <a:rPr lang="en-GB" sz="2800" strike="sngStrike" dirty="0" smtClean="0"/>
              <a:t>–</a:t>
            </a:r>
            <a:r>
              <a:rPr lang="en-GB" sz="2800" i="1" strike="sngStrike" dirty="0" smtClean="0"/>
              <a:t> </a:t>
            </a:r>
            <a:r>
              <a:rPr lang="en-GB" sz="2800" i="1" strike="sngStrike" dirty="0"/>
              <a:t>1:30pm – Lunch</a:t>
            </a:r>
            <a:endParaRPr lang="en-US" sz="2800" i="1" strike="sngStrike" dirty="0"/>
          </a:p>
          <a:p>
            <a:pPr lvl="0"/>
            <a:r>
              <a:rPr lang="en-GB" sz="2800" dirty="0"/>
              <a:t>1:</a:t>
            </a:r>
            <a:r>
              <a:rPr lang="en-GB" sz="2800" dirty="0"/>
              <a:t>30pm – </a:t>
            </a:r>
            <a:r>
              <a:rPr lang="en-GB" sz="2800" dirty="0"/>
              <a:t>1:45pm – </a:t>
            </a:r>
            <a:r>
              <a:rPr lang="en-GB" sz="2800" dirty="0" smtClean="0"/>
              <a:t>Spatial Decision Making</a:t>
            </a:r>
            <a:endParaRPr lang="en-US" sz="2800" dirty="0"/>
          </a:p>
          <a:p>
            <a:pPr lvl="0"/>
            <a:r>
              <a:rPr lang="en-GB" sz="2800" dirty="0" smtClean="0"/>
              <a:t>1:</a:t>
            </a:r>
            <a:r>
              <a:rPr lang="en-GB" sz="2800" dirty="0"/>
              <a:t>45pm </a:t>
            </a:r>
            <a:r>
              <a:rPr lang="en-GB" sz="2800" dirty="0" smtClean="0"/>
              <a:t>– </a:t>
            </a:r>
            <a:r>
              <a:rPr lang="en-GB" sz="2800" dirty="0" smtClean="0"/>
              <a:t>3:00pm – </a:t>
            </a:r>
            <a:r>
              <a:rPr lang="en-GB" sz="2800" i="1" dirty="0" smtClean="0"/>
              <a:t>3. </a:t>
            </a:r>
            <a:r>
              <a:rPr lang="en-GB" sz="2800" i="1" dirty="0" smtClean="0"/>
              <a:t>Buffers / Intersections</a:t>
            </a:r>
            <a:endParaRPr lang="en-US" sz="2800" i="1" dirty="0" smtClean="0"/>
          </a:p>
          <a:p>
            <a:pPr lvl="0"/>
            <a:r>
              <a:rPr lang="en-GB" sz="2800" i="1" dirty="0" smtClean="0"/>
              <a:t>3:</a:t>
            </a:r>
            <a:r>
              <a:rPr lang="en-GB" sz="2800" i="1" dirty="0" smtClean="0"/>
              <a:t>00pm </a:t>
            </a:r>
            <a:r>
              <a:rPr lang="en-GB" sz="2800" dirty="0" smtClean="0"/>
              <a:t>–</a:t>
            </a:r>
            <a:r>
              <a:rPr lang="en-GB" sz="2800" i="1" dirty="0" smtClean="0"/>
              <a:t> </a:t>
            </a:r>
            <a:r>
              <a:rPr lang="en-GB" sz="2800" i="1" dirty="0" smtClean="0"/>
              <a:t>3:15pm – Tea/Coffee</a:t>
            </a:r>
            <a:endParaRPr lang="en-US" sz="2800" i="1" dirty="0" smtClean="0"/>
          </a:p>
          <a:p>
            <a:r>
              <a:rPr lang="en-GB" sz="2800" dirty="0" smtClean="0"/>
              <a:t>3:</a:t>
            </a:r>
            <a:r>
              <a:rPr lang="en-GB" sz="2800" dirty="0"/>
              <a:t>15pm </a:t>
            </a:r>
            <a:r>
              <a:rPr lang="en-GB" sz="2800" dirty="0" smtClean="0"/>
              <a:t>– </a:t>
            </a:r>
            <a:r>
              <a:rPr lang="en-GB" sz="2800" dirty="0"/>
              <a:t>4pm/4:30pm – </a:t>
            </a:r>
            <a:r>
              <a:rPr lang="en-GB" sz="2800" i="1" dirty="0" smtClean="0"/>
              <a:t>4. </a:t>
            </a:r>
            <a:r>
              <a:rPr lang="en-GB" sz="2800" i="1" dirty="0"/>
              <a:t>Regression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18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1196"/>
          </a:xfrm>
        </p:spPr>
        <p:txBody>
          <a:bodyPr>
            <a:normAutofit/>
          </a:bodyPr>
          <a:lstStyle/>
          <a:p>
            <a:pPr lvl="0"/>
            <a:r>
              <a:rPr lang="en-GB" sz="2800" strike="sngStrike" dirty="0"/>
              <a:t>9:45 - 10</a:t>
            </a:r>
            <a:r>
              <a:rPr lang="en-GB" sz="2800" strike="sngStrike" dirty="0" smtClean="0"/>
              <a:t>:05am </a:t>
            </a:r>
            <a:r>
              <a:rPr lang="en-GB" sz="2800" strike="sngStrike" dirty="0"/>
              <a:t>– Spatial data </a:t>
            </a:r>
            <a:r>
              <a:rPr lang="en-GB" sz="2800" strike="sngStrike" dirty="0" smtClean="0"/>
              <a:t>&amp; EDA</a:t>
            </a:r>
          </a:p>
          <a:p>
            <a:pPr lvl="0"/>
            <a:r>
              <a:rPr lang="en-GB" sz="2800" strike="sngStrike" dirty="0" smtClean="0"/>
              <a:t>10:05 </a:t>
            </a:r>
            <a:r>
              <a:rPr lang="en-GB" sz="2800" strike="sngStrike" dirty="0"/>
              <a:t>- </a:t>
            </a:r>
            <a:r>
              <a:rPr lang="en-GB" sz="2800" strike="sngStrike" dirty="0" smtClean="0"/>
              <a:t>10:</a:t>
            </a:r>
            <a:r>
              <a:rPr lang="en-GB" sz="2800" strike="sngStrike" dirty="0"/>
              <a:t>45am –</a:t>
            </a:r>
            <a:r>
              <a:rPr lang="en-GB" sz="2800" strike="sngStrike" dirty="0" smtClean="0"/>
              <a:t> </a:t>
            </a:r>
            <a:r>
              <a:rPr lang="en-GB" sz="2800" i="1" strike="sngStrike" dirty="0" smtClean="0"/>
              <a:t>P.1 RStudio Map Making</a:t>
            </a:r>
            <a:endParaRPr lang="en-US" sz="2800" strike="sngStrike" dirty="0"/>
          </a:p>
          <a:p>
            <a:pPr lvl="0"/>
            <a:r>
              <a:rPr lang="en-GB" sz="2800" strike="sngStrike" dirty="0" smtClean="0"/>
              <a:t>10:45 </a:t>
            </a:r>
            <a:r>
              <a:rPr lang="en-GB" sz="2800" strike="sngStrike" dirty="0"/>
              <a:t>- 11</a:t>
            </a:r>
            <a:r>
              <a:rPr lang="en-GB" sz="2800" strike="sngStrike" dirty="0" smtClean="0"/>
              <a:t>:15am </a:t>
            </a:r>
            <a:r>
              <a:rPr lang="en-GB" sz="2800" strike="sngStrike" dirty="0"/>
              <a:t>– </a:t>
            </a:r>
            <a:r>
              <a:rPr lang="en-GB" sz="2800" strike="sngStrike" dirty="0" smtClean="0"/>
              <a:t>Spatial Analysis</a:t>
            </a:r>
            <a:endParaRPr lang="en-US" sz="2800" strike="sngStrike" dirty="0"/>
          </a:p>
          <a:p>
            <a:pPr lvl="0"/>
            <a:r>
              <a:rPr lang="en-GB" sz="2800" strike="sngStrike" dirty="0"/>
              <a:t>11</a:t>
            </a:r>
            <a:r>
              <a:rPr lang="en-GB" sz="2800" strike="sngStrike" dirty="0" smtClean="0"/>
              <a:t>:15 </a:t>
            </a:r>
            <a:r>
              <a:rPr lang="en-GB" sz="2800" strike="sngStrike" dirty="0"/>
              <a:t>- 12:30pm – </a:t>
            </a:r>
            <a:r>
              <a:rPr lang="en-GB" sz="2800" i="1" strike="sngStrike" dirty="0" smtClean="0"/>
              <a:t>P.2 Spatial Analysis</a:t>
            </a:r>
            <a:endParaRPr lang="en-US" sz="2800" strike="sngStrike" dirty="0"/>
          </a:p>
          <a:p>
            <a:pPr lvl="0"/>
            <a:r>
              <a:rPr lang="en-GB" sz="2800" i="1" strike="sngStrike" dirty="0"/>
              <a:t>12:</a:t>
            </a:r>
            <a:r>
              <a:rPr lang="en-GB" sz="2800" i="1" strike="sngStrike" dirty="0" smtClean="0"/>
              <a:t>30 - </a:t>
            </a:r>
            <a:r>
              <a:rPr lang="en-GB" sz="2800" i="1" strike="sngStrike" dirty="0"/>
              <a:t>1:30pm – Lunch</a:t>
            </a:r>
            <a:endParaRPr lang="en-US" sz="2800" i="1" strike="sngStrike" dirty="0"/>
          </a:p>
          <a:p>
            <a:pPr lvl="0"/>
            <a:r>
              <a:rPr lang="en-GB" sz="2800" dirty="0"/>
              <a:t>1:</a:t>
            </a:r>
            <a:r>
              <a:rPr lang="en-GB" sz="2800" dirty="0" smtClean="0"/>
              <a:t>30 - </a:t>
            </a:r>
            <a:r>
              <a:rPr lang="en-GB" sz="2800" dirty="0"/>
              <a:t>1:45pm – </a:t>
            </a:r>
            <a:r>
              <a:rPr lang="en-GB" sz="2800" dirty="0" smtClean="0"/>
              <a:t>Spatial Decision Making</a:t>
            </a:r>
            <a:endParaRPr lang="en-US" sz="2800" dirty="0"/>
          </a:p>
          <a:p>
            <a:pPr lvl="0"/>
            <a:r>
              <a:rPr lang="en-GB" sz="2800" dirty="0" smtClean="0"/>
              <a:t>1:45 - 3:00pm – </a:t>
            </a:r>
            <a:r>
              <a:rPr lang="en-GB" sz="2800" i="1" dirty="0" smtClean="0"/>
              <a:t>P.3 Buffers / Intersections</a:t>
            </a:r>
            <a:endParaRPr lang="en-US" sz="2800" i="1" dirty="0" smtClean="0"/>
          </a:p>
          <a:p>
            <a:pPr lvl="0"/>
            <a:r>
              <a:rPr lang="en-GB" sz="2800" i="1" dirty="0" smtClean="0"/>
              <a:t>3:00 - 3:15pm – Tea/Coffee</a:t>
            </a:r>
            <a:endParaRPr lang="en-US" sz="2800" i="1" dirty="0" smtClean="0"/>
          </a:p>
          <a:p>
            <a:pPr lvl="0"/>
            <a:r>
              <a:rPr lang="en-GB" sz="2800" dirty="0" smtClean="0"/>
              <a:t>3:15 </a:t>
            </a:r>
            <a:r>
              <a:rPr lang="en-GB" sz="2800" dirty="0"/>
              <a:t>- 4pm/4:30pm – </a:t>
            </a:r>
            <a:r>
              <a:rPr lang="en-GB" sz="2800" i="1" dirty="0" smtClean="0"/>
              <a:t>P.4 Regression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99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Spatial Decision Making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Using GIS to help us make a decision from a number of available options</a:t>
            </a:r>
          </a:p>
          <a:p>
            <a:r>
              <a:rPr lang="en-US" dirty="0" smtClean="0"/>
              <a:t>Wide range of applications:</a:t>
            </a:r>
          </a:p>
          <a:p>
            <a:pPr lvl="1"/>
            <a:r>
              <a:rPr lang="en-US" dirty="0" smtClean="0"/>
              <a:t>Where to site a paint factory?</a:t>
            </a:r>
          </a:p>
          <a:p>
            <a:pPr lvl="1"/>
            <a:r>
              <a:rPr lang="en-US" dirty="0" smtClean="0"/>
              <a:t>Where can we site some wind turbines?</a:t>
            </a:r>
          </a:p>
          <a:p>
            <a:pPr lvl="1"/>
            <a:r>
              <a:rPr lang="en-US" dirty="0" smtClean="0"/>
              <a:t>Which areas would benefit most from public transport?</a:t>
            </a:r>
          </a:p>
          <a:p>
            <a:pPr lvl="1"/>
            <a:r>
              <a:rPr lang="en-US" dirty="0" smtClean="0"/>
              <a:t>Which areas find it hard to access a GP?</a:t>
            </a:r>
          </a:p>
          <a:p>
            <a:pPr lvl="1"/>
            <a:r>
              <a:rPr lang="en-US" dirty="0" smtClean="0"/>
              <a:t>etc.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524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Spatial Decision Making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GIS allows us to answer (some) of these questions</a:t>
            </a:r>
          </a:p>
          <a:p>
            <a:r>
              <a:rPr lang="en-US" dirty="0" smtClean="0"/>
              <a:t>But remember</a:t>
            </a:r>
          </a:p>
          <a:p>
            <a:pPr lvl="1"/>
            <a:r>
              <a:rPr lang="en-US" dirty="0" smtClean="0"/>
              <a:t>CICO / Crap </a:t>
            </a:r>
            <a:r>
              <a:rPr lang="en-US" dirty="0"/>
              <a:t>I</a:t>
            </a:r>
            <a:r>
              <a:rPr lang="en-US" dirty="0" smtClean="0"/>
              <a:t>n -&gt; Crap Out</a:t>
            </a:r>
          </a:p>
          <a:p>
            <a:r>
              <a:rPr lang="en-US" dirty="0" smtClean="0"/>
              <a:t>Analysis is only as good as your data</a:t>
            </a:r>
          </a:p>
          <a:p>
            <a:r>
              <a:rPr lang="en-US" dirty="0" smtClean="0"/>
              <a:t>And won’t provide all the answers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92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Data 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Getting spatial data in is one of the key elements of any GIS analysis</a:t>
            </a:r>
          </a:p>
          <a:p>
            <a:pPr lvl="1"/>
            <a:r>
              <a:rPr lang="en-GB" dirty="0" smtClean="0"/>
              <a:t>Joining (Attribute &amp; Spatial)</a:t>
            </a:r>
          </a:p>
          <a:p>
            <a:pPr lvl="1"/>
            <a:r>
              <a:rPr lang="en-GB" dirty="0" smtClean="0"/>
              <a:t>Linked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177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1420200" y="162684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2127240" y="201528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2127240" y="123840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425600" y="240984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5"/>
          <p:cNvSpPr/>
          <p:nvPr/>
        </p:nvSpPr>
        <p:spPr>
          <a:xfrm>
            <a:off x="2127240" y="279180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6"/>
          <p:cNvSpPr/>
          <p:nvPr/>
        </p:nvSpPr>
        <p:spPr>
          <a:xfrm>
            <a:off x="1420200" y="318636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7"/>
          <p:cNvSpPr/>
          <p:nvPr/>
        </p:nvSpPr>
        <p:spPr>
          <a:xfrm>
            <a:off x="2829960" y="240336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8"/>
          <p:cNvSpPr/>
          <p:nvPr/>
        </p:nvSpPr>
        <p:spPr>
          <a:xfrm>
            <a:off x="2127240" y="356868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9"/>
          <p:cNvSpPr/>
          <p:nvPr/>
        </p:nvSpPr>
        <p:spPr>
          <a:xfrm>
            <a:off x="720720" y="279180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8" name="Table 10"/>
          <p:cNvGraphicFramePr/>
          <p:nvPr/>
        </p:nvGraphicFramePr>
        <p:xfrm>
          <a:off x="6311880" y="236160"/>
          <a:ext cx="2562480" cy="6126480"/>
        </p:xfrm>
        <a:graphic>
          <a:graphicData uri="http://schemas.openxmlformats.org/drawingml/2006/table">
            <a:tbl>
              <a:tblPr/>
              <a:tblGrid>
                <a:gridCol w="887040"/>
                <a:gridCol w="1675440"/>
              </a:tblGrid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Deprivation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Table 11"/>
          <p:cNvGraphicFramePr/>
          <p:nvPr/>
        </p:nvGraphicFramePr>
        <p:xfrm>
          <a:off x="4321800" y="214200"/>
          <a:ext cx="887040" cy="3931920"/>
        </p:xfrm>
        <a:graphic>
          <a:graphicData uri="http://schemas.openxmlformats.org/drawingml/2006/table">
            <a:tbl>
              <a:tblPr/>
              <a:tblGrid>
                <a:gridCol w="887040"/>
              </a:tblGrid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90" name="CustomShape 12"/>
          <p:cNvSpPr/>
          <p:nvPr/>
        </p:nvSpPr>
        <p:spPr>
          <a:xfrm>
            <a:off x="1929240" y="5017320"/>
            <a:ext cx="1116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Polygons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13"/>
          <p:cNvSpPr/>
          <p:nvPr/>
        </p:nvSpPr>
        <p:spPr>
          <a:xfrm>
            <a:off x="4404600" y="4249080"/>
            <a:ext cx="6624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14"/>
          <p:cNvSpPr/>
          <p:nvPr/>
        </p:nvSpPr>
        <p:spPr>
          <a:xfrm>
            <a:off x="7229880" y="6296760"/>
            <a:ext cx="925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Lookup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15"/>
          <p:cNvSpPr/>
          <p:nvPr/>
        </p:nvSpPr>
        <p:spPr>
          <a:xfrm>
            <a:off x="4961880" y="105084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4" name="CustomShape 16"/>
          <p:cNvSpPr/>
          <p:nvPr/>
        </p:nvSpPr>
        <p:spPr>
          <a:xfrm>
            <a:off x="4961880" y="143928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5" name="CustomShape 17"/>
          <p:cNvSpPr/>
          <p:nvPr/>
        </p:nvSpPr>
        <p:spPr>
          <a:xfrm>
            <a:off x="4961880" y="178092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6" name="CustomShape 18"/>
          <p:cNvSpPr/>
          <p:nvPr/>
        </p:nvSpPr>
        <p:spPr>
          <a:xfrm>
            <a:off x="4961880" y="219564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7" name="CustomShape 19"/>
          <p:cNvSpPr/>
          <p:nvPr/>
        </p:nvSpPr>
        <p:spPr>
          <a:xfrm>
            <a:off x="4961880" y="249768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8" name="CustomShape 20"/>
          <p:cNvSpPr/>
          <p:nvPr/>
        </p:nvSpPr>
        <p:spPr>
          <a:xfrm>
            <a:off x="4961880" y="2806200"/>
            <a:ext cx="1379520" cy="299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9" name="CustomShape 21"/>
          <p:cNvSpPr/>
          <p:nvPr/>
        </p:nvSpPr>
        <p:spPr>
          <a:xfrm>
            <a:off x="4961880" y="323748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0" name="CustomShape 22"/>
          <p:cNvSpPr/>
          <p:nvPr/>
        </p:nvSpPr>
        <p:spPr>
          <a:xfrm>
            <a:off x="4961880" y="364428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1" name="CustomShape 23"/>
          <p:cNvSpPr/>
          <p:nvPr/>
        </p:nvSpPr>
        <p:spPr>
          <a:xfrm>
            <a:off x="4961880" y="4063680"/>
            <a:ext cx="1244520" cy="62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2" name="CustomShape 24"/>
          <p:cNvSpPr/>
          <p:nvPr/>
        </p:nvSpPr>
        <p:spPr>
          <a:xfrm>
            <a:off x="457200" y="274680"/>
            <a:ext cx="36262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 smtClean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Attribute Join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926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Attribute Join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361240"/>
              </p:ext>
            </p:extLst>
          </p:nvPr>
        </p:nvGraphicFramePr>
        <p:xfrm>
          <a:off x="793749" y="2381250"/>
          <a:ext cx="303212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226"/>
                <a:gridCol w="1533899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County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Course</a:t>
                      </a:r>
                      <a:r>
                        <a:rPr lang="en-GB" baseline="0" dirty="0" smtClean="0"/>
                        <a:t> Participants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Cornwall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Devon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Somerset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ustomShape 2"/>
          <p:cNvSpPr/>
          <p:nvPr/>
        </p:nvSpPr>
        <p:spPr>
          <a:xfrm>
            <a:off x="6365865" y="1429481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pc="-1" dirty="0" smtClean="0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5678715" y="1817561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pc="-1" dirty="0" smtClean="0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7080240" y="1041401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731829"/>
              </p:ext>
            </p:extLst>
          </p:nvPr>
        </p:nvGraphicFramePr>
        <p:xfrm>
          <a:off x="7062403" y="2381250"/>
          <a:ext cx="14982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22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County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Cornwall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Devon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Somerset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87147"/>
              </p:ext>
            </p:extLst>
          </p:nvPr>
        </p:nvGraphicFramePr>
        <p:xfrm>
          <a:off x="4809385" y="4642803"/>
          <a:ext cx="31129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480"/>
                <a:gridCol w="155648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County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Population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Cornwall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536,000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Devon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1,100,000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Somerset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529,000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stCxn id="4" idx="3"/>
          </p:cNvCxnSpPr>
          <p:nvPr/>
        </p:nvCxnSpPr>
        <p:spPr>
          <a:xfrm flipV="1">
            <a:off x="3825874" y="2825750"/>
            <a:ext cx="2889251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10" idx="0"/>
          </p:cNvCxnSpPr>
          <p:nvPr/>
        </p:nvCxnSpPr>
        <p:spPr>
          <a:xfrm>
            <a:off x="3825874" y="3257550"/>
            <a:ext cx="2539991" cy="1385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807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Attribute Join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64117"/>
              </p:ext>
            </p:extLst>
          </p:nvPr>
        </p:nvGraphicFramePr>
        <p:xfrm>
          <a:off x="285009" y="1041401"/>
          <a:ext cx="45243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560"/>
                <a:gridCol w="1674566"/>
                <a:gridCol w="136525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Postcode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J Smith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 The Street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TR1 1DE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 Jones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23 High Street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PL6 7TH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 Coles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34 Falmouth Road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L17 9QA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ustomShape 2"/>
          <p:cNvSpPr/>
          <p:nvPr/>
        </p:nvSpPr>
        <p:spPr>
          <a:xfrm>
            <a:off x="6837600" y="5429981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pc="-1" dirty="0" smtClean="0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2"/>
          <p:cNvSpPr/>
          <p:nvPr/>
        </p:nvSpPr>
        <p:spPr>
          <a:xfrm>
            <a:off x="6150450" y="5818061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pc="-1" dirty="0" smtClean="0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CustomShape 2"/>
          <p:cNvSpPr/>
          <p:nvPr/>
        </p:nvSpPr>
        <p:spPr>
          <a:xfrm>
            <a:off x="7551975" y="5041901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pc="-1" dirty="0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12531"/>
              </p:ext>
            </p:extLst>
          </p:nvPr>
        </p:nvGraphicFramePr>
        <p:xfrm>
          <a:off x="3001945" y="3221356"/>
          <a:ext cx="40488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480"/>
                <a:gridCol w="249238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Postcode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Coordinate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TR1 1DE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345000 450000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PL6 7TH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645000 650000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L17 9QA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845000 750000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>
            <a:endCxn id="10" idx="0"/>
          </p:cNvCxnSpPr>
          <p:nvPr/>
        </p:nvCxnSpPr>
        <p:spPr>
          <a:xfrm>
            <a:off x="3698875" y="2794001"/>
            <a:ext cx="1327502" cy="4273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026377" y="4704716"/>
            <a:ext cx="1811223" cy="725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9087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Spatial Join - Point </a:t>
            </a:r>
            <a:r>
              <a:rPr lang="en-US" sz="4000" dirty="0" smtClean="0"/>
              <a:t>in Polygon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 descr="Screen Shot 2016-02-29 at 12.00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74" y="2845334"/>
            <a:ext cx="6451600" cy="3873500"/>
          </a:xfrm>
          <a:prstGeom prst="rect">
            <a:avLst/>
          </a:prstGeom>
        </p:spPr>
      </p:pic>
      <p:pic>
        <p:nvPicPr>
          <p:cNvPr id="2" name="Picture 1" descr="Screen Shot 2016-02-29 at 12.10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" y="1071217"/>
            <a:ext cx="3801392" cy="378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18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1196"/>
          </a:xfrm>
        </p:spPr>
        <p:txBody>
          <a:bodyPr>
            <a:normAutofit/>
          </a:bodyPr>
          <a:lstStyle/>
          <a:p>
            <a:pPr lvl="0"/>
            <a:r>
              <a:rPr lang="en-GB" sz="2800" dirty="0"/>
              <a:t>9:45 - 10</a:t>
            </a:r>
            <a:r>
              <a:rPr lang="en-GB" sz="2800" dirty="0" smtClean="0"/>
              <a:t>:05am </a:t>
            </a:r>
            <a:r>
              <a:rPr lang="en-GB" sz="2800" dirty="0"/>
              <a:t>– Spatial data </a:t>
            </a:r>
            <a:r>
              <a:rPr lang="en-GB" sz="2800" dirty="0" smtClean="0"/>
              <a:t>&amp; EDA</a:t>
            </a:r>
          </a:p>
          <a:p>
            <a:pPr lvl="0"/>
            <a:r>
              <a:rPr lang="en-GB" sz="2800" dirty="0" smtClean="0"/>
              <a:t>10:05 </a:t>
            </a:r>
            <a:r>
              <a:rPr lang="en-GB" sz="2800" dirty="0"/>
              <a:t>- </a:t>
            </a:r>
            <a:r>
              <a:rPr lang="en-GB" sz="2800" dirty="0" smtClean="0"/>
              <a:t>10:</a:t>
            </a:r>
            <a:r>
              <a:rPr lang="en-GB" sz="2800" dirty="0"/>
              <a:t>45am –</a:t>
            </a:r>
            <a:r>
              <a:rPr lang="en-GB" sz="2800" dirty="0" smtClean="0"/>
              <a:t> </a:t>
            </a:r>
            <a:r>
              <a:rPr lang="en-GB" sz="2800" i="1" dirty="0" smtClean="0"/>
              <a:t>P.1 Recap RStudio Maps</a:t>
            </a:r>
            <a:endParaRPr lang="en-US" sz="2800" dirty="0"/>
          </a:p>
          <a:p>
            <a:pPr lvl="0"/>
            <a:r>
              <a:rPr lang="en-GB" sz="2800" dirty="0" smtClean="0"/>
              <a:t>10:45 </a:t>
            </a:r>
            <a:r>
              <a:rPr lang="en-GB" sz="2800" dirty="0"/>
              <a:t>- 11</a:t>
            </a:r>
            <a:r>
              <a:rPr lang="en-GB" sz="2800" dirty="0" smtClean="0"/>
              <a:t>:15am </a:t>
            </a:r>
            <a:r>
              <a:rPr lang="en-GB" sz="2800" dirty="0"/>
              <a:t>– </a:t>
            </a:r>
            <a:r>
              <a:rPr lang="en-GB" sz="2800" dirty="0" smtClean="0"/>
              <a:t>Spatial Analysis</a:t>
            </a:r>
            <a:endParaRPr lang="en-US" sz="2800" dirty="0"/>
          </a:p>
          <a:p>
            <a:pPr lvl="0"/>
            <a:r>
              <a:rPr lang="en-GB" sz="2800" dirty="0"/>
              <a:t>11</a:t>
            </a:r>
            <a:r>
              <a:rPr lang="en-GB" sz="2800" dirty="0" smtClean="0"/>
              <a:t>:15 </a:t>
            </a:r>
            <a:r>
              <a:rPr lang="en-GB" sz="2800" dirty="0"/>
              <a:t>- 12:30pm – </a:t>
            </a:r>
            <a:r>
              <a:rPr lang="en-GB" sz="2800" i="1" dirty="0" smtClean="0"/>
              <a:t>P.2 Spatial Analysis </a:t>
            </a:r>
            <a:r>
              <a:rPr lang="en-GB" sz="2800" i="1" dirty="0" err="1" smtClean="0"/>
              <a:t>GeoDa</a:t>
            </a:r>
            <a:endParaRPr lang="en-US" sz="2800" dirty="0"/>
          </a:p>
          <a:p>
            <a:pPr lvl="0"/>
            <a:r>
              <a:rPr lang="en-GB" sz="2800" i="1" dirty="0"/>
              <a:t>12:</a:t>
            </a:r>
            <a:r>
              <a:rPr lang="en-GB" sz="2800" i="1" dirty="0" smtClean="0"/>
              <a:t>30 - </a:t>
            </a:r>
            <a:r>
              <a:rPr lang="en-GB" sz="2800" i="1" dirty="0"/>
              <a:t>1:30pm – Lunch</a:t>
            </a:r>
            <a:endParaRPr lang="en-US" sz="2800" i="1" dirty="0"/>
          </a:p>
          <a:p>
            <a:pPr lvl="0"/>
            <a:r>
              <a:rPr lang="en-GB" sz="2800" dirty="0"/>
              <a:t>1:</a:t>
            </a:r>
            <a:r>
              <a:rPr lang="en-GB" sz="2800" dirty="0" smtClean="0"/>
              <a:t>30 - </a:t>
            </a:r>
            <a:r>
              <a:rPr lang="en-GB" sz="2800" dirty="0"/>
              <a:t>1:45pm – </a:t>
            </a:r>
            <a:r>
              <a:rPr lang="en-GB" sz="2800" dirty="0" smtClean="0"/>
              <a:t>Spatial Decision Making</a:t>
            </a:r>
            <a:endParaRPr lang="en-US" sz="2800" dirty="0"/>
          </a:p>
          <a:p>
            <a:pPr lvl="0"/>
            <a:r>
              <a:rPr lang="en-GB" sz="2800" dirty="0" smtClean="0"/>
              <a:t>1:45 - 3:00pm – </a:t>
            </a:r>
            <a:r>
              <a:rPr lang="en-GB" sz="2800" i="1" dirty="0" smtClean="0"/>
              <a:t>P.3 Buffers / Intersections</a:t>
            </a:r>
            <a:endParaRPr lang="en-US" sz="2800" i="1" dirty="0" smtClean="0"/>
          </a:p>
          <a:p>
            <a:pPr lvl="0"/>
            <a:r>
              <a:rPr lang="en-GB" sz="2800" i="1" dirty="0" smtClean="0"/>
              <a:t>3:00 - 3:15pm – Tea/Coffee</a:t>
            </a:r>
            <a:endParaRPr lang="en-US" sz="2800" i="1" dirty="0" smtClean="0"/>
          </a:p>
          <a:p>
            <a:r>
              <a:rPr lang="en-GB" sz="2800" dirty="0" smtClean="0"/>
              <a:t>3:15 </a:t>
            </a:r>
            <a:r>
              <a:rPr lang="en-GB" sz="2800" dirty="0"/>
              <a:t>- 4pm/4:30pm – </a:t>
            </a:r>
            <a:r>
              <a:rPr lang="en-GB" sz="2800" i="1" dirty="0" smtClean="0"/>
              <a:t>P.4 </a:t>
            </a:r>
            <a:r>
              <a:rPr lang="en-GB" sz="2800" i="1" dirty="0"/>
              <a:t>Regression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8216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Usually Attribute Joins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Name &gt; Postcode</a:t>
            </a:r>
          </a:p>
          <a:p>
            <a:r>
              <a:rPr lang="en-GB" dirty="0" smtClean="0"/>
              <a:t>Name &gt; Address &gt; Postcode</a:t>
            </a:r>
          </a:p>
          <a:p>
            <a:r>
              <a:rPr lang="en-GB" dirty="0" smtClean="0"/>
              <a:t>Name &gt; Address &gt; Postcode &gt; IMD deprivation</a:t>
            </a:r>
          </a:p>
          <a:p>
            <a:endParaRPr lang="en-GB" dirty="0" smtClean="0"/>
          </a:p>
          <a:p>
            <a:endParaRPr lang="en-GB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946563"/>
              </p:ext>
            </p:extLst>
          </p:nvPr>
        </p:nvGraphicFramePr>
        <p:xfrm>
          <a:off x="155575" y="2314262"/>
          <a:ext cx="45243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560"/>
                <a:gridCol w="1674566"/>
                <a:gridCol w="136525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Postcode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J Smith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 The Street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TR1 1DE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 Jones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23 High Street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PL6 7TH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 Coles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34 Falmouth Road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L17 9QA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690779"/>
              </p:ext>
            </p:extLst>
          </p:nvPr>
        </p:nvGraphicFramePr>
        <p:xfrm>
          <a:off x="4981576" y="2533653"/>
          <a:ext cx="40488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480"/>
                <a:gridCol w="249238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Postcode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Coordinate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TR1 1DE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345000 450000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PL6 7TH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645000 650000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L17 9QA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845000 750000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744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Name | Address | Medical Data | IMD</a:t>
            </a:r>
          </a:p>
          <a:p>
            <a:r>
              <a:rPr lang="en-GB" dirty="0" smtClean="0"/>
              <a:t>Confidential data</a:t>
            </a:r>
          </a:p>
          <a:p>
            <a:r>
              <a:rPr lang="en-GB" dirty="0" smtClean="0"/>
              <a:t>Perhaps only interested in medial data and IMD</a:t>
            </a:r>
          </a:p>
          <a:p>
            <a:r>
              <a:rPr lang="en-GB" dirty="0" smtClean="0"/>
              <a:t>But need to go through Name and Address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9790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04629"/>
              </p:ext>
            </p:extLst>
          </p:nvPr>
        </p:nvGraphicFramePr>
        <p:xfrm>
          <a:off x="285009" y="165101"/>
          <a:ext cx="45243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560"/>
                <a:gridCol w="1674566"/>
                <a:gridCol w="136525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Postcode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J Smith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 The Street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TR1 1DE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 Jones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23 High Street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PL6 7TH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 Coles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34 Falmouth Road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L17 9QA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13963"/>
              </p:ext>
            </p:extLst>
          </p:nvPr>
        </p:nvGraphicFramePr>
        <p:xfrm>
          <a:off x="285009" y="3159443"/>
          <a:ext cx="40488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480"/>
                <a:gridCol w="249238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Medical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J Smith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Heart</a:t>
                      </a:r>
                      <a:r>
                        <a:rPr lang="en-GB" baseline="0" dirty="0" smtClean="0"/>
                        <a:t> Disease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 Jones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Stroke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 Coles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Tooth Ache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334504"/>
              </p:ext>
            </p:extLst>
          </p:nvPr>
        </p:nvGraphicFramePr>
        <p:xfrm>
          <a:off x="4948220" y="4642803"/>
          <a:ext cx="40488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480"/>
                <a:gridCol w="249238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Postcode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Coordinate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TR1 1DE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345000 450000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PL6 7TH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645000 650000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L17 9QA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845000 750000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726054"/>
              </p:ext>
            </p:extLst>
          </p:nvPr>
        </p:nvGraphicFramePr>
        <p:xfrm>
          <a:off x="4809385" y="2417763"/>
          <a:ext cx="40488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480"/>
                <a:gridCol w="249238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Postcode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IMD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TR1 1DE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2.33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PL6 7TH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1.33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L17 9QA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5.33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043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229416"/>
              </p:ext>
            </p:extLst>
          </p:nvPr>
        </p:nvGraphicFramePr>
        <p:xfrm>
          <a:off x="285009" y="165101"/>
          <a:ext cx="4524376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560"/>
                <a:gridCol w="1674566"/>
                <a:gridCol w="136525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Postcode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J Smith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 The Street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TR1 1DE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 Jones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23 High Street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PL6 7TH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 Coles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34 Falmouth Road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L17 9QA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782055"/>
              </p:ext>
            </p:extLst>
          </p:nvPr>
        </p:nvGraphicFramePr>
        <p:xfrm>
          <a:off x="285009" y="3159443"/>
          <a:ext cx="40488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480"/>
                <a:gridCol w="249238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Medical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J Smith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Heart</a:t>
                      </a:r>
                      <a:r>
                        <a:rPr lang="en-GB" baseline="0" dirty="0" smtClean="0"/>
                        <a:t> Disease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 Jones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Stroke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 Coles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Tooth Ache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561768"/>
              </p:ext>
            </p:extLst>
          </p:nvPr>
        </p:nvGraphicFramePr>
        <p:xfrm>
          <a:off x="5095135" y="2227263"/>
          <a:ext cx="40488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480"/>
                <a:gridCol w="249238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Postcode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Coordinate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TR1 1DE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345000 450000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PL6 7TH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645000 650000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L17 9QA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845000 750000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704431"/>
              </p:ext>
            </p:extLst>
          </p:nvPr>
        </p:nvGraphicFramePr>
        <p:xfrm>
          <a:off x="5086826" y="4688206"/>
          <a:ext cx="40488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6480"/>
                <a:gridCol w="249238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Shapefile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IMD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2.33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1.33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5.33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>
            <a:off x="2547197" y="1917701"/>
            <a:ext cx="4572370" cy="3095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7" idx="0"/>
          </p:cNvCxnSpPr>
          <p:nvPr/>
        </p:nvCxnSpPr>
        <p:spPr>
          <a:xfrm flipH="1">
            <a:off x="7111258" y="3710623"/>
            <a:ext cx="8309" cy="9775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5" idx="0"/>
          </p:cNvCxnSpPr>
          <p:nvPr/>
        </p:nvCxnSpPr>
        <p:spPr>
          <a:xfrm flipH="1">
            <a:off x="2309441" y="1917701"/>
            <a:ext cx="237756" cy="12417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848496"/>
              </p:ext>
            </p:extLst>
          </p:nvPr>
        </p:nvGraphicFramePr>
        <p:xfrm>
          <a:off x="285009" y="5169218"/>
          <a:ext cx="40488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491"/>
                <a:gridCol w="1984374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Medical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IMD (Average)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Heart</a:t>
                      </a:r>
                      <a:r>
                        <a:rPr lang="en-GB" baseline="0" dirty="0" smtClean="0"/>
                        <a:t> Disease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3.44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Stroke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6.55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Tooth Ache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2.33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endCxn id="25" idx="0"/>
          </p:cNvCxnSpPr>
          <p:nvPr/>
        </p:nvCxnSpPr>
        <p:spPr>
          <a:xfrm>
            <a:off x="2309441" y="4642803"/>
            <a:ext cx="0" cy="526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5" idx="2"/>
          </p:cNvCxnSpPr>
          <p:nvPr/>
        </p:nvCxnSpPr>
        <p:spPr>
          <a:xfrm rot="10800000" flipV="1">
            <a:off x="2309441" y="6171566"/>
            <a:ext cx="4810126" cy="481012"/>
          </a:xfrm>
          <a:prstGeom prst="bentConnector4">
            <a:avLst>
              <a:gd name="adj1" fmla="val 50079"/>
              <a:gd name="adj2" fmla="val 12772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60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7935" cy="4525963"/>
          </a:xfrm>
        </p:spPr>
        <p:txBody>
          <a:bodyPr/>
          <a:lstStyle/>
          <a:p>
            <a:r>
              <a:rPr lang="en-GB" dirty="0" smtClean="0"/>
              <a:t>A mix of attribute and spatial joins</a:t>
            </a:r>
          </a:p>
          <a:p>
            <a:r>
              <a:rPr lang="en-GB" dirty="0" smtClean="0"/>
              <a:t>Common in linked data</a:t>
            </a:r>
          </a:p>
          <a:p>
            <a:pPr marL="0" indent="0">
              <a:buNone/>
            </a:pPr>
            <a:endParaRPr lang="en-GB" i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45052"/>
              </p:ext>
            </p:extLst>
          </p:nvPr>
        </p:nvGraphicFramePr>
        <p:xfrm>
          <a:off x="5095135" y="1475106"/>
          <a:ext cx="40488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491"/>
                <a:gridCol w="1984374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Medical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IMD (Average)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Heart</a:t>
                      </a:r>
                      <a:r>
                        <a:rPr lang="en-GB" baseline="0" dirty="0" smtClean="0"/>
                        <a:t> Disease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3.44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Stroke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6.55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Tooth Ache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2.33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711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37935" cy="4525963"/>
          </a:xfrm>
        </p:spPr>
        <p:txBody>
          <a:bodyPr/>
          <a:lstStyle/>
          <a:p>
            <a:r>
              <a:rPr lang="en-GB" dirty="0" smtClean="0"/>
              <a:t>A mix of attribute and spatial joins</a:t>
            </a:r>
          </a:p>
          <a:p>
            <a:r>
              <a:rPr lang="en-GB" dirty="0" smtClean="0"/>
              <a:t>Common in linked data</a:t>
            </a:r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r>
              <a:rPr lang="en-GB" i="1" dirty="0" smtClean="0"/>
              <a:t>An aside – Two types of “Linked Data”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Joined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Semantic web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210057"/>
              </p:ext>
            </p:extLst>
          </p:nvPr>
        </p:nvGraphicFramePr>
        <p:xfrm>
          <a:off x="5095135" y="1475106"/>
          <a:ext cx="404886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491"/>
                <a:gridCol w="1984374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Medical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IMD (Average)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Heart</a:t>
                      </a:r>
                      <a:r>
                        <a:rPr lang="en-GB" baseline="0" dirty="0" smtClean="0"/>
                        <a:t> Disease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3.44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Stroke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6.55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Tooth Ache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2.33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445000" y="6126163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data.ordnancesurvey.co.uk</a:t>
            </a:r>
            <a:r>
              <a:rPr lang="en-GB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135" y="3429000"/>
            <a:ext cx="3939568" cy="1190625"/>
          </a:xfrm>
          <a:prstGeom prst="rect">
            <a:avLst/>
          </a:prstGeom>
        </p:spPr>
      </p:pic>
      <p:pic>
        <p:nvPicPr>
          <p:cNvPr id="7" name="Picture 6" descr="Screen Shot 2017-01-25 at 11.40.0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16" y="4746625"/>
            <a:ext cx="4006034" cy="125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7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Data In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Getting spatial data in is one of the key elements of any GIS analysis</a:t>
            </a:r>
          </a:p>
          <a:p>
            <a:pPr lvl="1"/>
            <a:r>
              <a:rPr lang="en-GB" dirty="0"/>
              <a:t>Joining (Attribute &amp; Spatial)</a:t>
            </a:r>
          </a:p>
          <a:p>
            <a:pPr lvl="1"/>
            <a:r>
              <a:rPr lang="en-GB" dirty="0"/>
              <a:t>Linked Data</a:t>
            </a:r>
          </a:p>
          <a:p>
            <a:r>
              <a:rPr lang="en-GB" dirty="0" smtClean="0"/>
              <a:t>Once you have the data in, we need to do something with it</a:t>
            </a:r>
          </a:p>
          <a:p>
            <a:pPr lvl="1"/>
            <a:r>
              <a:rPr lang="en-GB" i="1" dirty="0" smtClean="0"/>
              <a:t>Answering the question</a:t>
            </a:r>
            <a:endParaRPr lang="en-GB" i="1" dirty="0"/>
          </a:p>
        </p:txBody>
      </p:sp>
      <p:pic>
        <p:nvPicPr>
          <p:cNvPr id="4" name="Picture 7"/>
          <p:cNvPicPr/>
          <p:nvPr/>
        </p:nvPicPr>
        <p:blipFill rotWithShape="1">
          <a:blip r:embed="rId2"/>
          <a:srcRect t="20212" r="58644" b="42625"/>
          <a:stretch/>
        </p:blipFill>
        <p:spPr>
          <a:xfrm>
            <a:off x="5936025" y="4730749"/>
            <a:ext cx="2318975" cy="16351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8895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Deprivation &amp; Transport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(Affordable) public transport can help with deprivation</a:t>
            </a:r>
          </a:p>
          <a:p>
            <a:r>
              <a:rPr lang="en-US" dirty="0" smtClean="0"/>
              <a:t>The benefits of providing new public transport in deprived areas</a:t>
            </a:r>
            <a:endParaRPr lang="en-US" dirty="0"/>
          </a:p>
          <a:p>
            <a:pPr lvl="1"/>
            <a:r>
              <a:rPr lang="en-US" sz="2400" dirty="0"/>
              <a:t>https://</a:t>
            </a:r>
            <a:r>
              <a:rPr lang="en-US" sz="2400" dirty="0" err="1"/>
              <a:t>www.jrf.org.uk</a:t>
            </a:r>
            <a:r>
              <a:rPr lang="en-US" sz="2400" dirty="0"/>
              <a:t>/report/benefits-providing-new-public-transport-deprived-areas</a:t>
            </a:r>
          </a:p>
          <a:p>
            <a:r>
              <a:rPr lang="en-US" dirty="0" smtClean="0"/>
              <a:t>Transport and Poverty: A Review of the Evidence</a:t>
            </a:r>
            <a:endParaRPr lang="en-US" dirty="0"/>
          </a:p>
          <a:p>
            <a:pPr lvl="1"/>
            <a:r>
              <a:rPr lang="en-US" sz="2400" dirty="0"/>
              <a:t>https://</a:t>
            </a:r>
            <a:r>
              <a:rPr lang="en-US" sz="2400" dirty="0" err="1"/>
              <a:t>www.ucl.ac.uk</a:t>
            </a:r>
            <a:r>
              <a:rPr lang="en-US" sz="2400" dirty="0"/>
              <a:t>/transport-institute/</a:t>
            </a:r>
            <a:r>
              <a:rPr lang="en-US" sz="2400" dirty="0" err="1"/>
              <a:t>pdfs</a:t>
            </a:r>
            <a:r>
              <a:rPr lang="en-US" sz="2400" dirty="0"/>
              <a:t>/transport-poverty</a:t>
            </a:r>
          </a:p>
        </p:txBody>
      </p:sp>
    </p:spTree>
    <p:extLst>
      <p:ext uri="{BB962C8B-B14F-4D97-AF65-F5344CB8AC3E}">
        <p14:creationId xmlns:p14="http://schemas.microsoft.com/office/powerpoint/2010/main" val="331750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Deprivation &amp; Transport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be looking at </a:t>
            </a:r>
            <a:r>
              <a:rPr lang="en-US" dirty="0" err="1" smtClean="0"/>
              <a:t>Metrolink</a:t>
            </a:r>
            <a:r>
              <a:rPr lang="en-US" dirty="0" smtClean="0"/>
              <a:t> tram in Greater Manchester</a:t>
            </a:r>
          </a:p>
          <a:p>
            <a:r>
              <a:rPr lang="en-US" dirty="0" smtClean="0"/>
              <a:t>But principles can easily be applied to any other data</a:t>
            </a:r>
          </a:p>
          <a:p>
            <a:r>
              <a:rPr lang="en-US" dirty="0" smtClean="0"/>
              <a:t>As you go through the practical:</a:t>
            </a:r>
          </a:p>
          <a:p>
            <a:pPr lvl="1"/>
            <a:r>
              <a:rPr lang="en-US" dirty="0" smtClean="0"/>
              <a:t>How might these concepts be applied to your data?</a:t>
            </a:r>
          </a:p>
          <a:p>
            <a:pPr lvl="1"/>
            <a:r>
              <a:rPr lang="en-US" dirty="0" smtClean="0"/>
              <a:t>What other spatial analysis techniques might be useful?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86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IMD – Index of Multiple Deprivation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8850" y="6429774"/>
            <a:ext cx="8317949" cy="421582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www.gov.uk</a:t>
            </a:r>
            <a:r>
              <a:rPr lang="en-US" sz="1600" dirty="0"/>
              <a:t>/government/statistics/english-indices-of-deprivation-2015</a:t>
            </a:r>
            <a:endParaRPr lang="en-US" sz="1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 descr="Screen Shot 2016-02-29 at 10.56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35" y="950469"/>
            <a:ext cx="7288695" cy="53990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2435" y="1434047"/>
            <a:ext cx="15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Highest score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65208" y="1350930"/>
            <a:ext cx="154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Lowest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4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1196"/>
          </a:xfrm>
        </p:spPr>
        <p:txBody>
          <a:bodyPr>
            <a:normAutofit/>
          </a:bodyPr>
          <a:lstStyle/>
          <a:p>
            <a:pPr lvl="0"/>
            <a:r>
              <a:rPr lang="en-GB" sz="2800" dirty="0" smtClean="0"/>
              <a:t>10:</a:t>
            </a:r>
            <a:r>
              <a:rPr lang="en-GB" sz="2800" dirty="0" smtClean="0"/>
              <a:t>15am </a:t>
            </a:r>
            <a:r>
              <a:rPr lang="en-GB" sz="2800" dirty="0" smtClean="0"/>
              <a:t>– 10:</a:t>
            </a:r>
            <a:r>
              <a:rPr lang="en-GB" sz="2800" dirty="0" smtClean="0"/>
              <a:t>30am </a:t>
            </a:r>
            <a:r>
              <a:rPr lang="en-GB" sz="2800" dirty="0"/>
              <a:t>– Spatial data </a:t>
            </a:r>
            <a:r>
              <a:rPr lang="en-GB" sz="2800" dirty="0" smtClean="0"/>
              <a:t>&amp; EDA</a:t>
            </a:r>
          </a:p>
          <a:p>
            <a:pPr lvl="0"/>
            <a:r>
              <a:rPr lang="en-GB" sz="2800" dirty="0" smtClean="0"/>
              <a:t>10:</a:t>
            </a:r>
            <a:r>
              <a:rPr lang="en-GB" sz="2800" dirty="0"/>
              <a:t>30am </a:t>
            </a:r>
            <a:r>
              <a:rPr lang="en-GB" sz="2800" dirty="0" smtClean="0"/>
              <a:t>– 11:</a:t>
            </a:r>
            <a:r>
              <a:rPr lang="en-GB" sz="2800" dirty="0" smtClean="0"/>
              <a:t>00am </a:t>
            </a:r>
            <a:r>
              <a:rPr lang="en-GB" sz="2800" dirty="0"/>
              <a:t>–</a:t>
            </a:r>
            <a:r>
              <a:rPr lang="en-GB" sz="2800" dirty="0" smtClean="0"/>
              <a:t> </a:t>
            </a:r>
            <a:r>
              <a:rPr lang="en-GB" sz="2800" i="1" dirty="0" smtClean="0"/>
              <a:t>1. </a:t>
            </a:r>
            <a:r>
              <a:rPr lang="en-GB" sz="2800" i="1" dirty="0" smtClean="0"/>
              <a:t>Recap RStudio Maps</a:t>
            </a:r>
            <a:endParaRPr lang="en-US" sz="2800" dirty="0"/>
          </a:p>
          <a:p>
            <a:pPr lvl="0"/>
            <a:r>
              <a:rPr lang="en-GB" sz="2800" dirty="0" smtClean="0"/>
              <a:t>11:</a:t>
            </a:r>
            <a:r>
              <a:rPr lang="en-GB" sz="2800" dirty="0" smtClean="0"/>
              <a:t>00am </a:t>
            </a:r>
            <a:r>
              <a:rPr lang="en-GB" sz="2800" dirty="0" smtClean="0"/>
              <a:t>– </a:t>
            </a:r>
            <a:r>
              <a:rPr lang="en-GB" sz="2800" dirty="0"/>
              <a:t>11</a:t>
            </a:r>
            <a:r>
              <a:rPr lang="en-GB" sz="2800" dirty="0" smtClean="0"/>
              <a:t>:</a:t>
            </a:r>
            <a:r>
              <a:rPr lang="en-GB" sz="2800" dirty="0" smtClean="0"/>
              <a:t>30</a:t>
            </a:r>
            <a:r>
              <a:rPr lang="en-GB" sz="2800" dirty="0" smtClean="0"/>
              <a:t>am </a:t>
            </a:r>
            <a:r>
              <a:rPr lang="en-GB" sz="2800" dirty="0"/>
              <a:t>– </a:t>
            </a:r>
            <a:r>
              <a:rPr lang="en-GB" sz="2800" dirty="0" smtClean="0"/>
              <a:t>Spatial Analysis</a:t>
            </a:r>
            <a:endParaRPr lang="en-US" sz="2800" dirty="0"/>
          </a:p>
          <a:p>
            <a:pPr lvl="0"/>
            <a:r>
              <a:rPr lang="en-GB" sz="2800" dirty="0"/>
              <a:t>11</a:t>
            </a:r>
            <a:r>
              <a:rPr lang="en-GB" sz="2800" dirty="0" smtClean="0"/>
              <a:t>:</a:t>
            </a:r>
            <a:r>
              <a:rPr lang="en-GB" sz="2800" dirty="0" smtClean="0"/>
              <a:t>30</a:t>
            </a:r>
            <a:r>
              <a:rPr lang="en-GB" sz="2800" dirty="0"/>
              <a:t>am – </a:t>
            </a:r>
            <a:r>
              <a:rPr lang="en-GB" sz="2800" dirty="0"/>
              <a:t>12:30pm – </a:t>
            </a:r>
            <a:r>
              <a:rPr lang="en-GB" sz="2800" i="1" dirty="0" smtClean="0"/>
              <a:t>2. </a:t>
            </a:r>
            <a:r>
              <a:rPr lang="en-GB" sz="2800" i="1" dirty="0" smtClean="0"/>
              <a:t>Spatial Analysis </a:t>
            </a:r>
            <a:r>
              <a:rPr lang="en-GB" sz="2800" i="1" dirty="0" err="1" smtClean="0"/>
              <a:t>GeoDa</a:t>
            </a:r>
            <a:endParaRPr lang="en-US" sz="2800" dirty="0"/>
          </a:p>
          <a:p>
            <a:pPr lvl="0"/>
            <a:r>
              <a:rPr lang="en-GB" sz="2800" i="1" dirty="0"/>
              <a:t>12:</a:t>
            </a:r>
            <a:r>
              <a:rPr lang="en-GB" sz="2800" i="1" dirty="0" smtClean="0"/>
              <a:t>30pm </a:t>
            </a:r>
            <a:r>
              <a:rPr lang="en-GB" sz="2800" dirty="0" smtClean="0"/>
              <a:t>–</a:t>
            </a:r>
            <a:r>
              <a:rPr lang="en-GB" sz="2800" i="1" dirty="0" smtClean="0"/>
              <a:t> </a:t>
            </a:r>
            <a:r>
              <a:rPr lang="en-GB" sz="2800" i="1" dirty="0"/>
              <a:t>1:30pm – Lunch</a:t>
            </a:r>
            <a:endParaRPr lang="en-US" sz="2800" i="1" dirty="0"/>
          </a:p>
          <a:p>
            <a:pPr lvl="0"/>
            <a:r>
              <a:rPr lang="en-GB" sz="2800" dirty="0"/>
              <a:t>1:</a:t>
            </a:r>
            <a:r>
              <a:rPr lang="en-GB" sz="2800" dirty="0"/>
              <a:t>30pm – </a:t>
            </a:r>
            <a:r>
              <a:rPr lang="en-GB" sz="2800" dirty="0"/>
              <a:t>1:45pm – </a:t>
            </a:r>
            <a:r>
              <a:rPr lang="en-GB" sz="2800" dirty="0" smtClean="0"/>
              <a:t>Spatial Decision Making</a:t>
            </a:r>
            <a:endParaRPr lang="en-US" sz="2800" dirty="0"/>
          </a:p>
          <a:p>
            <a:pPr lvl="0"/>
            <a:r>
              <a:rPr lang="en-GB" sz="2800" dirty="0" smtClean="0"/>
              <a:t>1:</a:t>
            </a:r>
            <a:r>
              <a:rPr lang="en-GB" sz="2800" dirty="0"/>
              <a:t>45pm </a:t>
            </a:r>
            <a:r>
              <a:rPr lang="en-GB" sz="2800" dirty="0" smtClean="0"/>
              <a:t>– </a:t>
            </a:r>
            <a:r>
              <a:rPr lang="en-GB" sz="2800" dirty="0" smtClean="0"/>
              <a:t>3:00pm – </a:t>
            </a:r>
            <a:r>
              <a:rPr lang="en-GB" sz="2800" i="1" dirty="0" smtClean="0"/>
              <a:t>3. </a:t>
            </a:r>
            <a:r>
              <a:rPr lang="en-GB" sz="2800" i="1" dirty="0" smtClean="0"/>
              <a:t>Buffers / Intersections</a:t>
            </a:r>
            <a:endParaRPr lang="en-US" sz="2800" i="1" dirty="0" smtClean="0"/>
          </a:p>
          <a:p>
            <a:pPr lvl="0"/>
            <a:r>
              <a:rPr lang="en-GB" sz="2800" i="1" dirty="0" smtClean="0"/>
              <a:t>3:</a:t>
            </a:r>
            <a:r>
              <a:rPr lang="en-GB" sz="2800" i="1" dirty="0" smtClean="0"/>
              <a:t>00pm </a:t>
            </a:r>
            <a:r>
              <a:rPr lang="en-GB" sz="2800" dirty="0" smtClean="0"/>
              <a:t>–</a:t>
            </a:r>
            <a:r>
              <a:rPr lang="en-GB" sz="2800" i="1" dirty="0" smtClean="0"/>
              <a:t> </a:t>
            </a:r>
            <a:r>
              <a:rPr lang="en-GB" sz="2800" i="1" dirty="0" smtClean="0"/>
              <a:t>3:15pm – Tea/Coffee</a:t>
            </a:r>
            <a:endParaRPr lang="en-US" sz="2800" i="1" dirty="0" smtClean="0"/>
          </a:p>
          <a:p>
            <a:r>
              <a:rPr lang="en-GB" sz="2800" dirty="0" smtClean="0"/>
              <a:t>3:</a:t>
            </a:r>
            <a:r>
              <a:rPr lang="en-GB" sz="2800" dirty="0"/>
              <a:t>15pm </a:t>
            </a:r>
            <a:r>
              <a:rPr lang="en-GB" sz="2800" dirty="0" smtClean="0"/>
              <a:t>– </a:t>
            </a:r>
            <a:r>
              <a:rPr lang="en-GB" sz="2800" dirty="0"/>
              <a:t>4pm/4:30pm – </a:t>
            </a:r>
            <a:r>
              <a:rPr lang="en-GB" sz="2800" i="1" dirty="0" smtClean="0"/>
              <a:t>4. </a:t>
            </a:r>
            <a:r>
              <a:rPr lang="en-GB" sz="2800" i="1" dirty="0"/>
              <a:t>Regression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768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Spatial Decision Making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We will be using</a:t>
            </a:r>
          </a:p>
          <a:p>
            <a:pPr lvl="1"/>
            <a:r>
              <a:rPr lang="en-US" dirty="0" smtClean="0"/>
              <a:t>Point in Polygon</a:t>
            </a:r>
          </a:p>
          <a:p>
            <a:pPr lvl="1"/>
            <a:r>
              <a:rPr lang="en-US" dirty="0" smtClean="0"/>
              <a:t>Buffers</a:t>
            </a:r>
          </a:p>
          <a:p>
            <a:pPr lvl="1"/>
            <a:r>
              <a:rPr lang="en-US" dirty="0" smtClean="0"/>
              <a:t>Overlay &amp; Averages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092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Buffers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Screen Shot 2016-02-29 at 12.02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137477"/>
            <a:ext cx="3612771" cy="3754285"/>
          </a:xfrm>
          <a:prstGeom prst="rect">
            <a:avLst/>
          </a:prstGeom>
        </p:spPr>
      </p:pic>
      <p:pic>
        <p:nvPicPr>
          <p:cNvPr id="3" name="Picture 2" descr="Screen Shot 2016-02-29 at 12.02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766" y="2241826"/>
            <a:ext cx="3670152" cy="37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9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2-29 at 12.01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5" y="1066800"/>
            <a:ext cx="4541646" cy="5791200"/>
          </a:xfrm>
          <a:prstGeom prst="rect">
            <a:avLst/>
          </a:prstGeom>
        </p:spPr>
      </p:pic>
      <p:pic>
        <p:nvPicPr>
          <p:cNvPr id="5" name="Picture 4" descr="Screen Shot 2016-02-29 at 12.01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066800"/>
            <a:ext cx="4953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6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Point in Polygon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 descr="Screen Shot 2016-02-29 at 12.00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574" y="2845334"/>
            <a:ext cx="6451600" cy="3873500"/>
          </a:xfrm>
          <a:prstGeom prst="rect">
            <a:avLst/>
          </a:prstGeom>
        </p:spPr>
      </p:pic>
      <p:pic>
        <p:nvPicPr>
          <p:cNvPr id="2" name="Picture 1" descr="Screen Shot 2016-02-29 at 12.10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" y="1071217"/>
            <a:ext cx="3801392" cy="37840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07069" y="1506391"/>
            <a:ext cx="4305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Converting LSOA polygons to points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91092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94"/>
            <a:ext cx="8229600" cy="4525963"/>
          </a:xfrm>
        </p:spPr>
        <p:txBody>
          <a:bodyPr/>
          <a:lstStyle/>
          <a:p>
            <a:r>
              <a:rPr lang="en-US" dirty="0" smtClean="0"/>
              <a:t>Make code easier to use</a:t>
            </a:r>
          </a:p>
          <a:p>
            <a:r>
              <a:rPr lang="en-US" dirty="0" smtClean="0"/>
              <a:t>Have used many already</a:t>
            </a:r>
          </a:p>
          <a:p>
            <a:r>
              <a:rPr lang="en-US" dirty="0" smtClean="0"/>
              <a:t>Any code can be made a function (maps)</a:t>
            </a:r>
            <a:endParaRPr lang="en-US" dirty="0"/>
          </a:p>
        </p:txBody>
      </p:sp>
      <p:pic>
        <p:nvPicPr>
          <p:cNvPr id="4" name="Picture 3" descr="Screen Shot 2016-03-02 at 9.52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0" y="2814063"/>
            <a:ext cx="86995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70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1994"/>
            <a:ext cx="8229600" cy="4525963"/>
          </a:xfrm>
        </p:spPr>
        <p:txBody>
          <a:bodyPr/>
          <a:lstStyle/>
          <a:p>
            <a:r>
              <a:rPr lang="en-US" dirty="0" smtClean="0"/>
              <a:t>Currently been using </a:t>
            </a:r>
            <a:r>
              <a:rPr lang="en-US" dirty="0" err="1" smtClean="0"/>
              <a:t>Shapefiles</a:t>
            </a:r>
            <a:endParaRPr lang="en-US" dirty="0" smtClean="0"/>
          </a:p>
          <a:p>
            <a:r>
              <a:rPr lang="en-US" dirty="0" smtClean="0"/>
              <a:t>They are just one of many formats</a:t>
            </a:r>
          </a:p>
          <a:p>
            <a:r>
              <a:rPr lang="en-US" dirty="0" smtClean="0"/>
              <a:t>Tram line data is in </a:t>
            </a:r>
            <a:r>
              <a:rPr lang="en-US" dirty="0" err="1" smtClean="0"/>
              <a:t>GeoJSON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i="1" dirty="0" smtClean="0"/>
              <a:t>Open in Notepad if you are interested</a:t>
            </a:r>
            <a:endParaRPr lang="en-US" i="1" dirty="0"/>
          </a:p>
        </p:txBody>
      </p:sp>
      <p:pic>
        <p:nvPicPr>
          <p:cNvPr id="6" name="Picture 5" descr="Screen Shot 2017-01-25 at 11.46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06238"/>
            <a:ext cx="7797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8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Practical 3 </a:t>
            </a:r>
            <a:r>
              <a:rPr lang="en-GB" sz="4000" dirty="0" smtClean="0"/>
              <a:t/>
            </a:r>
            <a:br>
              <a:rPr lang="en-GB" sz="4000" dirty="0" smtClean="0"/>
            </a:br>
            <a:r>
              <a:rPr lang="en-GB" sz="4000" dirty="0" smtClean="0"/>
              <a:t>Buffers </a:t>
            </a:r>
            <a:r>
              <a:rPr lang="en-GB" sz="4000" dirty="0"/>
              <a:t>and Intersections 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583671"/>
            <a:ext cx="8229600" cy="4542492"/>
          </a:xfrm>
        </p:spPr>
        <p:txBody>
          <a:bodyPr/>
          <a:lstStyle/>
          <a:p>
            <a:r>
              <a:rPr lang="en-US" dirty="0" smtClean="0"/>
              <a:t>Load Libraries</a:t>
            </a:r>
          </a:p>
          <a:p>
            <a:r>
              <a:rPr lang="en-US" dirty="0" smtClean="0"/>
              <a:t>Working directory</a:t>
            </a:r>
            <a:endParaRPr lang="en-US" dirty="0"/>
          </a:p>
          <a:p>
            <a:r>
              <a:rPr lang="en-US" dirty="0" smtClean="0"/>
              <a:t>Tab completion</a:t>
            </a:r>
          </a:p>
          <a:p>
            <a:r>
              <a:rPr lang="en-US" dirty="0" smtClean="0"/>
              <a:t>Things to think about: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easier / harder in </a:t>
            </a:r>
            <a:r>
              <a:rPr lang="en-US" dirty="0" err="1"/>
              <a:t>RStudio</a:t>
            </a:r>
            <a:r>
              <a:rPr lang="en-US" dirty="0"/>
              <a:t> compared to other </a:t>
            </a:r>
            <a:r>
              <a:rPr lang="en-US" dirty="0" smtClean="0"/>
              <a:t>software?</a:t>
            </a:r>
            <a:endParaRPr lang="en-US" dirty="0"/>
          </a:p>
          <a:p>
            <a:pPr lvl="1"/>
            <a:r>
              <a:rPr lang="en-US" dirty="0"/>
              <a:t>What other data could we use?</a:t>
            </a:r>
          </a:p>
          <a:p>
            <a:pPr lvl="1"/>
            <a:r>
              <a:rPr lang="en-US" dirty="0"/>
              <a:t>How else could we do the analysis?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 descr="Screen Shot 2016-02-29 at 1.5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478" y="1583671"/>
            <a:ext cx="2527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 / Coffee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2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1196"/>
          </a:xfrm>
        </p:spPr>
        <p:txBody>
          <a:bodyPr>
            <a:normAutofit/>
          </a:bodyPr>
          <a:lstStyle/>
          <a:p>
            <a:pPr lvl="0"/>
            <a:r>
              <a:rPr lang="en-GB" sz="2800" strike="sngStrike" dirty="0"/>
              <a:t>9:45 - 10</a:t>
            </a:r>
            <a:r>
              <a:rPr lang="en-GB" sz="2800" strike="sngStrike" dirty="0" smtClean="0"/>
              <a:t>:05am </a:t>
            </a:r>
            <a:r>
              <a:rPr lang="en-GB" sz="2800" strike="sngStrike" dirty="0"/>
              <a:t>– Spatial data </a:t>
            </a:r>
            <a:r>
              <a:rPr lang="en-GB" sz="2800" strike="sngStrike" dirty="0" smtClean="0"/>
              <a:t>&amp; EDA</a:t>
            </a:r>
          </a:p>
          <a:p>
            <a:pPr lvl="0"/>
            <a:r>
              <a:rPr lang="en-GB" sz="2800" strike="sngStrike" dirty="0" smtClean="0"/>
              <a:t>10:05 </a:t>
            </a:r>
            <a:r>
              <a:rPr lang="en-GB" sz="2800" strike="sngStrike" dirty="0"/>
              <a:t>- </a:t>
            </a:r>
            <a:r>
              <a:rPr lang="en-GB" sz="2800" strike="sngStrike" dirty="0" smtClean="0"/>
              <a:t>10:</a:t>
            </a:r>
            <a:r>
              <a:rPr lang="en-GB" sz="2800" strike="sngStrike" dirty="0"/>
              <a:t>45am –</a:t>
            </a:r>
            <a:r>
              <a:rPr lang="en-GB" sz="2800" strike="sngStrike" dirty="0" smtClean="0"/>
              <a:t> </a:t>
            </a:r>
            <a:r>
              <a:rPr lang="en-GB" sz="2800" i="1" strike="sngStrike" dirty="0" smtClean="0"/>
              <a:t>P.1 RStudio Map Making</a:t>
            </a:r>
            <a:endParaRPr lang="en-US" sz="2800" strike="sngStrike" dirty="0"/>
          </a:p>
          <a:p>
            <a:pPr lvl="0"/>
            <a:r>
              <a:rPr lang="en-GB" sz="2800" strike="sngStrike" dirty="0" smtClean="0"/>
              <a:t>10:45 </a:t>
            </a:r>
            <a:r>
              <a:rPr lang="en-GB" sz="2800" strike="sngStrike" dirty="0"/>
              <a:t>- 11</a:t>
            </a:r>
            <a:r>
              <a:rPr lang="en-GB" sz="2800" strike="sngStrike" dirty="0" smtClean="0"/>
              <a:t>:15am </a:t>
            </a:r>
            <a:r>
              <a:rPr lang="en-GB" sz="2800" strike="sngStrike" dirty="0"/>
              <a:t>– </a:t>
            </a:r>
            <a:r>
              <a:rPr lang="en-GB" sz="2800" strike="sngStrike" dirty="0" smtClean="0"/>
              <a:t>Spatial Analysis</a:t>
            </a:r>
            <a:endParaRPr lang="en-US" sz="2800" strike="sngStrike" dirty="0"/>
          </a:p>
          <a:p>
            <a:pPr lvl="0"/>
            <a:r>
              <a:rPr lang="en-GB" sz="2800" strike="sngStrike" dirty="0"/>
              <a:t>11</a:t>
            </a:r>
            <a:r>
              <a:rPr lang="en-GB" sz="2800" strike="sngStrike" dirty="0" smtClean="0"/>
              <a:t>:15 </a:t>
            </a:r>
            <a:r>
              <a:rPr lang="en-GB" sz="2800" strike="sngStrike" dirty="0"/>
              <a:t>- 12:30pm – </a:t>
            </a:r>
            <a:r>
              <a:rPr lang="en-GB" sz="2800" i="1" strike="sngStrike" dirty="0" smtClean="0"/>
              <a:t>P.2 Spatial Analysis</a:t>
            </a:r>
            <a:endParaRPr lang="en-US" sz="2800" strike="sngStrike" dirty="0"/>
          </a:p>
          <a:p>
            <a:pPr lvl="0"/>
            <a:r>
              <a:rPr lang="en-GB" sz="2800" i="1" strike="sngStrike" dirty="0"/>
              <a:t>12:</a:t>
            </a:r>
            <a:r>
              <a:rPr lang="en-GB" sz="2800" i="1" strike="sngStrike" dirty="0" smtClean="0"/>
              <a:t>30 - </a:t>
            </a:r>
            <a:r>
              <a:rPr lang="en-GB" sz="2800" i="1" strike="sngStrike" dirty="0"/>
              <a:t>1:30pm – Lunch</a:t>
            </a:r>
            <a:endParaRPr lang="en-US" sz="2800" i="1" strike="sngStrike" dirty="0"/>
          </a:p>
          <a:p>
            <a:pPr lvl="0"/>
            <a:r>
              <a:rPr lang="en-GB" sz="2800" strike="sngStrike" dirty="0"/>
              <a:t>1:</a:t>
            </a:r>
            <a:r>
              <a:rPr lang="en-GB" sz="2800" strike="sngStrike" dirty="0" smtClean="0"/>
              <a:t>30 - </a:t>
            </a:r>
            <a:r>
              <a:rPr lang="en-GB" sz="2800" strike="sngStrike" dirty="0"/>
              <a:t>1:45pm – </a:t>
            </a:r>
            <a:r>
              <a:rPr lang="en-GB" sz="2800" strike="sngStrike" dirty="0" smtClean="0"/>
              <a:t>Spatial Decision Making</a:t>
            </a:r>
            <a:endParaRPr lang="en-US" sz="2800" strike="sngStrike" dirty="0"/>
          </a:p>
          <a:p>
            <a:pPr lvl="0"/>
            <a:r>
              <a:rPr lang="en-GB" sz="2800" strike="sngStrike" dirty="0" smtClean="0"/>
              <a:t>1:45 - 3:00pm – </a:t>
            </a:r>
            <a:r>
              <a:rPr lang="en-GB" sz="2800" i="1" strike="sngStrike" dirty="0" smtClean="0"/>
              <a:t>P.3 Buffers / Intersections</a:t>
            </a:r>
            <a:endParaRPr lang="en-US" sz="2800" i="1" strike="sngStrike" dirty="0" smtClean="0"/>
          </a:p>
          <a:p>
            <a:pPr lvl="0"/>
            <a:r>
              <a:rPr lang="en-GB" sz="2800" i="1" strike="sngStrike" dirty="0" smtClean="0"/>
              <a:t>3:00 - 3:15pm – Tea/Coffee</a:t>
            </a:r>
            <a:endParaRPr lang="en-US" sz="2800" i="1" strike="sngStrike" dirty="0" smtClean="0"/>
          </a:p>
          <a:p>
            <a:pPr lvl="0"/>
            <a:r>
              <a:rPr lang="en-GB" sz="2800" dirty="0" smtClean="0"/>
              <a:t>3:15 </a:t>
            </a:r>
            <a:r>
              <a:rPr lang="en-GB" sz="2800" dirty="0"/>
              <a:t>- 4pm/4:30pm – </a:t>
            </a:r>
            <a:r>
              <a:rPr lang="en-GB" sz="2800" i="1" dirty="0" smtClean="0"/>
              <a:t>P.4 Regression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99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1196"/>
          </a:xfrm>
        </p:spPr>
        <p:txBody>
          <a:bodyPr>
            <a:normAutofit/>
          </a:bodyPr>
          <a:lstStyle/>
          <a:p>
            <a:pPr lvl="0"/>
            <a:r>
              <a:rPr lang="en-GB" sz="2800" strike="sngStrike" dirty="0" smtClean="0"/>
              <a:t>10:</a:t>
            </a:r>
            <a:r>
              <a:rPr lang="en-GB" sz="2800" strike="sngStrike" dirty="0" smtClean="0"/>
              <a:t>15am </a:t>
            </a:r>
            <a:r>
              <a:rPr lang="en-GB" sz="2800" strike="sngStrike" dirty="0" smtClean="0"/>
              <a:t>– 10:</a:t>
            </a:r>
            <a:r>
              <a:rPr lang="en-GB" sz="2800" strike="sngStrike" dirty="0" smtClean="0"/>
              <a:t>30am </a:t>
            </a:r>
            <a:r>
              <a:rPr lang="en-GB" sz="2800" strike="sngStrike" dirty="0"/>
              <a:t>– Spatial data </a:t>
            </a:r>
            <a:r>
              <a:rPr lang="en-GB" sz="2800" strike="sngStrike" dirty="0" smtClean="0"/>
              <a:t>&amp; EDA</a:t>
            </a:r>
          </a:p>
          <a:p>
            <a:pPr lvl="0"/>
            <a:r>
              <a:rPr lang="en-GB" sz="2800" strike="sngStrike" dirty="0" smtClean="0"/>
              <a:t>10:</a:t>
            </a:r>
            <a:r>
              <a:rPr lang="en-GB" sz="2800" strike="sngStrike" dirty="0"/>
              <a:t>30am </a:t>
            </a:r>
            <a:r>
              <a:rPr lang="en-GB" sz="2800" strike="sngStrike" dirty="0" smtClean="0"/>
              <a:t>– 11:</a:t>
            </a:r>
            <a:r>
              <a:rPr lang="en-GB" sz="2800" strike="sngStrike" dirty="0" smtClean="0"/>
              <a:t>00am </a:t>
            </a:r>
            <a:r>
              <a:rPr lang="en-GB" sz="2800" strike="sngStrike" dirty="0"/>
              <a:t>–</a:t>
            </a:r>
            <a:r>
              <a:rPr lang="en-GB" sz="2800" strike="sngStrike" dirty="0" smtClean="0"/>
              <a:t> </a:t>
            </a:r>
            <a:r>
              <a:rPr lang="en-GB" sz="2800" i="1" strike="sngStrike" dirty="0" smtClean="0"/>
              <a:t>1. </a:t>
            </a:r>
            <a:r>
              <a:rPr lang="en-GB" sz="2800" i="1" strike="sngStrike" dirty="0" smtClean="0"/>
              <a:t>Recap RStudio Maps</a:t>
            </a:r>
            <a:endParaRPr lang="en-US" sz="2800" strike="sngStrike" dirty="0"/>
          </a:p>
          <a:p>
            <a:pPr lvl="0"/>
            <a:r>
              <a:rPr lang="en-GB" sz="2800" strike="sngStrike" dirty="0" smtClean="0"/>
              <a:t>11:</a:t>
            </a:r>
            <a:r>
              <a:rPr lang="en-GB" sz="2800" strike="sngStrike" dirty="0" smtClean="0"/>
              <a:t>00am </a:t>
            </a:r>
            <a:r>
              <a:rPr lang="en-GB" sz="2800" strike="sngStrike" dirty="0" smtClean="0"/>
              <a:t>– </a:t>
            </a:r>
            <a:r>
              <a:rPr lang="en-GB" sz="2800" strike="sngStrike" dirty="0"/>
              <a:t>11</a:t>
            </a:r>
            <a:r>
              <a:rPr lang="en-GB" sz="2800" strike="sngStrike" dirty="0" smtClean="0"/>
              <a:t>:</a:t>
            </a:r>
            <a:r>
              <a:rPr lang="en-GB" sz="2800" strike="sngStrike" dirty="0" smtClean="0"/>
              <a:t>30</a:t>
            </a:r>
            <a:r>
              <a:rPr lang="en-GB" sz="2800" strike="sngStrike" dirty="0" smtClean="0"/>
              <a:t>am </a:t>
            </a:r>
            <a:r>
              <a:rPr lang="en-GB" sz="2800" strike="sngStrike" dirty="0"/>
              <a:t>– </a:t>
            </a:r>
            <a:r>
              <a:rPr lang="en-GB" sz="2800" strike="sngStrike" dirty="0" smtClean="0"/>
              <a:t>Spatial Analysis</a:t>
            </a:r>
            <a:endParaRPr lang="en-US" sz="2800" strike="sngStrike" dirty="0"/>
          </a:p>
          <a:p>
            <a:pPr lvl="0"/>
            <a:r>
              <a:rPr lang="en-GB" sz="2800" strike="sngStrike" dirty="0"/>
              <a:t>11</a:t>
            </a:r>
            <a:r>
              <a:rPr lang="en-GB" sz="2800" strike="sngStrike" dirty="0" smtClean="0"/>
              <a:t>:</a:t>
            </a:r>
            <a:r>
              <a:rPr lang="en-GB" sz="2800" strike="sngStrike" dirty="0" smtClean="0"/>
              <a:t>30</a:t>
            </a:r>
            <a:r>
              <a:rPr lang="en-GB" sz="2800" strike="sngStrike" dirty="0"/>
              <a:t>am – </a:t>
            </a:r>
            <a:r>
              <a:rPr lang="en-GB" sz="2800" strike="sngStrike" dirty="0"/>
              <a:t>12:30pm – </a:t>
            </a:r>
            <a:r>
              <a:rPr lang="en-GB" sz="2800" i="1" strike="sngStrike" dirty="0" smtClean="0"/>
              <a:t>2. </a:t>
            </a:r>
            <a:r>
              <a:rPr lang="en-GB" sz="2800" i="1" strike="sngStrike" dirty="0" smtClean="0"/>
              <a:t>Spatial Analysis </a:t>
            </a:r>
            <a:r>
              <a:rPr lang="en-GB" sz="2800" i="1" strike="sngStrike" dirty="0" err="1" smtClean="0"/>
              <a:t>GeoDa</a:t>
            </a:r>
            <a:endParaRPr lang="en-US" sz="2800" strike="sngStrike" dirty="0"/>
          </a:p>
          <a:p>
            <a:pPr lvl="0"/>
            <a:r>
              <a:rPr lang="en-GB" sz="2800" i="1" strike="sngStrike" dirty="0"/>
              <a:t>12:</a:t>
            </a:r>
            <a:r>
              <a:rPr lang="en-GB" sz="2800" i="1" strike="sngStrike" dirty="0" smtClean="0"/>
              <a:t>30pm </a:t>
            </a:r>
            <a:r>
              <a:rPr lang="en-GB" sz="2800" strike="sngStrike" dirty="0" smtClean="0"/>
              <a:t>–</a:t>
            </a:r>
            <a:r>
              <a:rPr lang="en-GB" sz="2800" i="1" strike="sngStrike" dirty="0" smtClean="0"/>
              <a:t> </a:t>
            </a:r>
            <a:r>
              <a:rPr lang="en-GB" sz="2800" i="1" strike="sngStrike" dirty="0"/>
              <a:t>1:30pm – Lunch</a:t>
            </a:r>
            <a:endParaRPr lang="en-US" sz="2800" i="1" strike="sngStrike" dirty="0"/>
          </a:p>
          <a:p>
            <a:pPr lvl="0"/>
            <a:r>
              <a:rPr lang="en-GB" sz="2800" strike="sngStrike" dirty="0"/>
              <a:t>1:</a:t>
            </a:r>
            <a:r>
              <a:rPr lang="en-GB" sz="2800" strike="sngStrike" dirty="0"/>
              <a:t>30pm – </a:t>
            </a:r>
            <a:r>
              <a:rPr lang="en-GB" sz="2800" strike="sngStrike" dirty="0"/>
              <a:t>1:45pm – </a:t>
            </a:r>
            <a:r>
              <a:rPr lang="en-GB" sz="2800" strike="sngStrike" dirty="0" smtClean="0"/>
              <a:t>Spatial Decision Making</a:t>
            </a:r>
            <a:endParaRPr lang="en-US" sz="2800" strike="sngStrike" dirty="0"/>
          </a:p>
          <a:p>
            <a:pPr lvl="0"/>
            <a:r>
              <a:rPr lang="en-GB" sz="2800" strike="sngStrike" dirty="0" smtClean="0"/>
              <a:t>1:</a:t>
            </a:r>
            <a:r>
              <a:rPr lang="en-GB" sz="2800" strike="sngStrike" dirty="0"/>
              <a:t>45pm </a:t>
            </a:r>
            <a:r>
              <a:rPr lang="en-GB" sz="2800" strike="sngStrike" dirty="0" smtClean="0"/>
              <a:t>– </a:t>
            </a:r>
            <a:r>
              <a:rPr lang="en-GB" sz="2800" strike="sngStrike" dirty="0" smtClean="0"/>
              <a:t>3:00pm – </a:t>
            </a:r>
            <a:r>
              <a:rPr lang="en-GB" sz="2800" i="1" strike="sngStrike" dirty="0" smtClean="0"/>
              <a:t>3. </a:t>
            </a:r>
            <a:r>
              <a:rPr lang="en-GB" sz="2800" i="1" strike="sngStrike" dirty="0" smtClean="0"/>
              <a:t>Buffers / Intersections</a:t>
            </a:r>
            <a:endParaRPr lang="en-US" sz="2800" i="1" strike="sngStrike" dirty="0" smtClean="0"/>
          </a:p>
          <a:p>
            <a:pPr lvl="0"/>
            <a:r>
              <a:rPr lang="en-GB" sz="2800" i="1" strike="sngStrike" dirty="0" smtClean="0"/>
              <a:t>3:</a:t>
            </a:r>
            <a:r>
              <a:rPr lang="en-GB" sz="2800" i="1" strike="sngStrike" dirty="0" smtClean="0"/>
              <a:t>00pm </a:t>
            </a:r>
            <a:r>
              <a:rPr lang="en-GB" sz="2800" strike="sngStrike" dirty="0" smtClean="0"/>
              <a:t>–</a:t>
            </a:r>
            <a:r>
              <a:rPr lang="en-GB" sz="2800" i="1" strike="sngStrike" dirty="0" smtClean="0"/>
              <a:t> </a:t>
            </a:r>
            <a:r>
              <a:rPr lang="en-GB" sz="2800" i="1" strike="sngStrike" dirty="0" smtClean="0"/>
              <a:t>3:15pm – Tea/Coffee</a:t>
            </a:r>
            <a:endParaRPr lang="en-US" sz="2800" i="1" strike="sngStrike" dirty="0" smtClean="0"/>
          </a:p>
          <a:p>
            <a:r>
              <a:rPr lang="en-GB" sz="2800" dirty="0" smtClean="0"/>
              <a:t>3:</a:t>
            </a:r>
            <a:r>
              <a:rPr lang="en-GB" sz="2800" dirty="0"/>
              <a:t>15pm </a:t>
            </a:r>
            <a:r>
              <a:rPr lang="en-GB" sz="2800" dirty="0" smtClean="0"/>
              <a:t>– </a:t>
            </a:r>
            <a:r>
              <a:rPr lang="en-GB" sz="2800" dirty="0"/>
              <a:t>4pm/4:30pm – </a:t>
            </a:r>
            <a:r>
              <a:rPr lang="en-GB" sz="2800" i="1" dirty="0" smtClean="0"/>
              <a:t>4. </a:t>
            </a:r>
            <a:r>
              <a:rPr lang="en-GB" sz="2800" i="1" dirty="0"/>
              <a:t>Regression</a:t>
            </a:r>
            <a:endParaRPr lang="en-US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18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Exploratory Data Analysis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i="1" dirty="0" smtClean="0"/>
              <a:t>First, a step back:</a:t>
            </a:r>
          </a:p>
          <a:p>
            <a:r>
              <a:rPr lang="en-US" dirty="0" smtClean="0"/>
              <a:t>Data Analysis that is Exploratory</a:t>
            </a:r>
          </a:p>
          <a:p>
            <a:r>
              <a:rPr lang="en-US" dirty="0" smtClean="0"/>
              <a:t>No formal hypothesis testing</a:t>
            </a:r>
          </a:p>
          <a:p>
            <a:r>
              <a:rPr lang="en-US" dirty="0" smtClean="0"/>
              <a:t>Playing with and exploring the data</a:t>
            </a:r>
          </a:p>
          <a:p>
            <a:r>
              <a:rPr lang="en-US" dirty="0" smtClean="0"/>
              <a:t>Usually start with descriptive statistics</a:t>
            </a:r>
          </a:p>
          <a:p>
            <a:pPr lvl="1"/>
            <a:r>
              <a:rPr lang="en-US" dirty="0" smtClean="0"/>
              <a:t>Mean, St </a:t>
            </a:r>
            <a:r>
              <a:rPr lang="en-US" dirty="0" err="1" smtClean="0"/>
              <a:t>Dev</a:t>
            </a:r>
            <a:r>
              <a:rPr lang="en-US" dirty="0" smtClean="0"/>
              <a:t>, etc. </a:t>
            </a:r>
          </a:p>
          <a:p>
            <a:r>
              <a:rPr lang="en-US" dirty="0" smtClean="0"/>
              <a:t>Usually first step to develop formal hypothesis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121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Practical 4:</a:t>
            </a:r>
            <a:br>
              <a:rPr lang="en-US" sz="4000" dirty="0" smtClean="0"/>
            </a:br>
            <a:r>
              <a:rPr lang="en-US" sz="4000" dirty="0" smtClean="0"/>
              <a:t>Regression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17295"/>
            <a:ext cx="8229600" cy="4408868"/>
          </a:xfrm>
        </p:spPr>
        <p:txBody>
          <a:bodyPr/>
          <a:lstStyle/>
          <a:p>
            <a:r>
              <a:rPr lang="en-US" dirty="0" smtClean="0"/>
              <a:t>Brief overview of Regression in </a:t>
            </a:r>
            <a:r>
              <a:rPr lang="en-US" dirty="0" err="1" smtClean="0"/>
              <a:t>GeoDa</a:t>
            </a:r>
            <a:r>
              <a:rPr lang="en-US" dirty="0" smtClean="0"/>
              <a:t> &amp; R</a:t>
            </a:r>
          </a:p>
          <a:p>
            <a:r>
              <a:rPr lang="en-US" dirty="0" smtClean="0"/>
              <a:t>Feel free to experiment</a:t>
            </a:r>
          </a:p>
          <a:p>
            <a:r>
              <a:rPr lang="en-US" b="1" dirty="0" smtClean="0"/>
              <a:t>Or</a:t>
            </a:r>
            <a:r>
              <a:rPr lang="en-US" dirty="0" smtClean="0"/>
              <a:t> try some of the techniques we’ve discussed on your own data</a:t>
            </a:r>
          </a:p>
          <a:p>
            <a:endParaRPr lang="en-US" dirty="0"/>
          </a:p>
          <a:p>
            <a:r>
              <a:rPr lang="en-GB" dirty="0"/>
              <a:t>Feedback is really important for </a:t>
            </a:r>
            <a:r>
              <a:rPr lang="en-GB" dirty="0" smtClean="0"/>
              <a:t>me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96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have you got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573889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Using a range of GIS software to perform a range of spatial analysis</a:t>
            </a:r>
          </a:p>
          <a:p>
            <a:pPr lvl="1"/>
            <a:r>
              <a:rPr lang="en-US" dirty="0" err="1" smtClean="0"/>
              <a:t>RStudio</a:t>
            </a:r>
            <a:r>
              <a:rPr lang="en-US" dirty="0" smtClean="0"/>
              <a:t> and </a:t>
            </a:r>
            <a:r>
              <a:rPr lang="en-US" dirty="0" err="1" smtClean="0"/>
              <a:t>GeoDa</a:t>
            </a:r>
            <a:endParaRPr lang="en-US" dirty="0" smtClean="0"/>
          </a:p>
          <a:p>
            <a:r>
              <a:rPr lang="en-US" dirty="0" smtClean="0"/>
              <a:t>Develop your confidence in using 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Data handling</a:t>
            </a:r>
          </a:p>
          <a:p>
            <a:pPr lvl="1"/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5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Course Outline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Spatial Analysis &amp; Decision Making</a:t>
            </a:r>
          </a:p>
          <a:p>
            <a:pPr lvl="1"/>
            <a:r>
              <a:rPr lang="en-US" dirty="0" smtClean="0"/>
              <a:t>Spatial Autocorrelation</a:t>
            </a:r>
          </a:p>
          <a:p>
            <a:pPr lvl="1"/>
            <a:r>
              <a:rPr lang="en-US" dirty="0" smtClean="0"/>
              <a:t>Clustering, Regression</a:t>
            </a:r>
          </a:p>
          <a:p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 smtClean="0"/>
              <a:t>Buffers</a:t>
            </a:r>
          </a:p>
          <a:p>
            <a:pPr lvl="1"/>
            <a:r>
              <a:rPr lang="en-US" dirty="0" smtClean="0"/>
              <a:t>Overlays</a:t>
            </a:r>
          </a:p>
          <a:p>
            <a:r>
              <a:rPr lang="en-US" dirty="0" err="1" smtClean="0"/>
              <a:t>GeoDa</a:t>
            </a:r>
            <a:endParaRPr lang="en-US" dirty="0" smtClean="0"/>
          </a:p>
          <a:p>
            <a:pPr lvl="1"/>
            <a:r>
              <a:rPr lang="en-US" dirty="0" smtClean="0"/>
              <a:t>Spatial Autocorrelation / Clustering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7467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-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+ scriptable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easily </a:t>
            </a:r>
            <a:r>
              <a:rPr lang="en-US" dirty="0" smtClean="0"/>
              <a:t>repeatable (change buffer)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custom </a:t>
            </a:r>
            <a:r>
              <a:rPr lang="en-US" dirty="0" smtClean="0"/>
              <a:t>analysis (&amp; functions)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- steeper </a:t>
            </a:r>
            <a:r>
              <a:rPr lang="en-US" dirty="0"/>
              <a:t>learning </a:t>
            </a:r>
            <a:r>
              <a:rPr lang="en-US" dirty="0" smtClean="0"/>
              <a:t>curve</a:t>
            </a:r>
          </a:p>
          <a:p>
            <a:pPr marL="0" indent="0">
              <a:buNone/>
            </a:pPr>
            <a:r>
              <a:rPr lang="en-US" dirty="0" smtClean="0"/>
              <a:t>- analysis gets very complex very quickly (poly in poly overlay)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128" y="1433128"/>
            <a:ext cx="1541547" cy="11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References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 smtClean="0"/>
              <a:t>Agnew, (2005) Sovereignty </a:t>
            </a:r>
            <a:r>
              <a:rPr lang="en-GB" dirty="0"/>
              <a:t>regimes: Territoriality and state authority in contemporary world </a:t>
            </a:r>
            <a:r>
              <a:rPr lang="en-GB" dirty="0" smtClean="0"/>
              <a:t>politics, Annals </a:t>
            </a:r>
            <a:r>
              <a:rPr lang="en-GB" dirty="0"/>
              <a:t>of the Association of American </a:t>
            </a:r>
            <a:r>
              <a:rPr lang="en-GB" dirty="0" smtClean="0"/>
              <a:t>Geographers, 437-461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 err="1"/>
              <a:t>Anselin</a:t>
            </a:r>
            <a:r>
              <a:rPr lang="en-GB" dirty="0" smtClean="0"/>
              <a:t>, (1988) Spatial </a:t>
            </a:r>
            <a:r>
              <a:rPr lang="en-GB" dirty="0"/>
              <a:t>Econometrics: Methods and Models, vol.4. Studies in Operational Regional Science. Dordrecht: Springer Netherlands. </a:t>
            </a:r>
            <a:r>
              <a:rPr lang="en-GB" dirty="0">
                <a:hlinkClick r:id="rId2"/>
              </a:rPr>
              <a:t>http://link.springer.com/10.1007/978-94-015-7799-</a:t>
            </a:r>
            <a:r>
              <a:rPr lang="en-GB" dirty="0" smtClean="0">
                <a:hlinkClick r:id="rId2"/>
              </a:rPr>
              <a:t>1</a:t>
            </a:r>
            <a:endParaRPr lang="en-GB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 err="1" smtClean="0"/>
              <a:t>Anselin</a:t>
            </a:r>
            <a:r>
              <a:rPr lang="en-GB" dirty="0"/>
              <a:t>, L. (1995). Local Indicators of Spatial Association - LISA. Geographical Analysis </a:t>
            </a:r>
            <a:r>
              <a:rPr lang="en-GB" i="1" dirty="0"/>
              <a:t>27</a:t>
            </a:r>
            <a:r>
              <a:rPr lang="en-GB" dirty="0"/>
              <a:t>, 93–115</a:t>
            </a:r>
            <a:r>
              <a:rPr lang="en-GB" dirty="0" smtClean="0"/>
              <a:t>.</a:t>
            </a:r>
            <a:endParaRPr lang="en-GB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 err="1" smtClean="0"/>
              <a:t>Brunsdon</a:t>
            </a:r>
            <a:r>
              <a:rPr lang="en-GB" dirty="0"/>
              <a:t>, C. &amp; Comber L. (2015</a:t>
            </a:r>
            <a:r>
              <a:rPr lang="en-GB" dirty="0" smtClean="0"/>
              <a:t>) An </a:t>
            </a:r>
            <a:r>
              <a:rPr lang="en-GB" dirty="0"/>
              <a:t>Introduction to R for Spatial Analysis and </a:t>
            </a:r>
            <a:r>
              <a:rPr lang="en-GB" dirty="0" smtClean="0"/>
              <a:t>Mapping, Sage Publishing</a:t>
            </a:r>
            <a:endParaRPr lang="en-GB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Heywood </a:t>
            </a:r>
            <a:r>
              <a:rPr lang="en-GB" dirty="0" smtClean="0"/>
              <a:t>(1998) </a:t>
            </a:r>
            <a:r>
              <a:rPr lang="en-GB" dirty="0"/>
              <a:t>Introduction to Geographical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Information </a:t>
            </a:r>
            <a:r>
              <a:rPr lang="en-GB" dirty="0"/>
              <a:t>Systems. New York: </a:t>
            </a:r>
            <a:r>
              <a:rPr lang="en-GB" dirty="0" smtClean="0"/>
              <a:t>Addison Wesley</a:t>
            </a:r>
            <a:br>
              <a:rPr lang="en-GB" dirty="0" smtClean="0"/>
            </a:br>
            <a:r>
              <a:rPr lang="en-GB" dirty="0" smtClean="0"/>
              <a:t>Longman</a:t>
            </a:r>
            <a:r>
              <a:rPr lang="en-GB" dirty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731" y="4470400"/>
            <a:ext cx="1320069" cy="18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42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is really important for me</a:t>
            </a:r>
          </a:p>
          <a:p>
            <a:endParaRPr lang="en-US" dirty="0">
              <a:hlinkClick r:id="rId2"/>
            </a:endParaRPr>
          </a:p>
          <a:p>
            <a:r>
              <a:rPr lang="en-GB" dirty="0" smtClean="0"/>
              <a:t>Or </a:t>
            </a:r>
            <a:r>
              <a:rPr lang="en-GB" dirty="0"/>
              <a:t>email / phone / in person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96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levels of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3669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Numeric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Descriptive Maps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544" y="1007564"/>
            <a:ext cx="3971918" cy="2553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51282" y="3586631"/>
            <a:ext cx="439271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" dirty="0"/>
              <a:t>https://</a:t>
            </a:r>
            <a:r>
              <a:rPr lang="en-US" sz="700" dirty="0" err="1"/>
              <a:t>en.wikipedia.org</a:t>
            </a:r>
            <a:r>
              <a:rPr lang="en-US" sz="700" dirty="0"/>
              <a:t>/wiki/</a:t>
            </a:r>
            <a:r>
              <a:rPr lang="en-US" sz="700" dirty="0" err="1"/>
              <a:t>File:Passenger_numbers_for_London_Airports_in_a_bar_graph.png</a:t>
            </a:r>
            <a:endParaRPr lang="en-US" sz="700" dirty="0"/>
          </a:p>
        </p:txBody>
      </p:sp>
      <p:sp>
        <p:nvSpPr>
          <p:cNvPr id="8" name="Rectangle 7"/>
          <p:cNvSpPr/>
          <p:nvPr/>
        </p:nvSpPr>
        <p:spPr>
          <a:xfrm>
            <a:off x="5001176" y="3775326"/>
            <a:ext cx="3685624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200" dirty="0"/>
              <a:t>Spatial Analytics</a:t>
            </a:r>
          </a:p>
        </p:txBody>
      </p:sp>
      <p:pic>
        <p:nvPicPr>
          <p:cNvPr id="9" name="Picture 8"/>
          <p:cNvPicPr/>
          <p:nvPr/>
        </p:nvPicPr>
        <p:blipFill rotWithShape="1">
          <a:blip r:embed="rId4"/>
          <a:srcRect l="1369" t="1027" r="1369" b="11302"/>
          <a:stretch/>
        </p:blipFill>
        <p:spPr bwMode="auto">
          <a:xfrm>
            <a:off x="5763707" y="4360102"/>
            <a:ext cx="3163756" cy="243303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Macintosh HD:Users:nickbearman:Dropbox:teaching:201516-manchester:nigel-shared:prac1-new:map.png"/>
          <p:cNvPicPr/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56" y="2270675"/>
            <a:ext cx="4591426" cy="303989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11" name="Picture 10" descr="Screen Shot 2015-11-13 at 10.27.13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8" y="5200464"/>
            <a:ext cx="3472433" cy="1657536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" r="917" b="10591"/>
          <a:stretch/>
        </p:blipFill>
        <p:spPr bwMode="auto">
          <a:xfrm>
            <a:off x="4012894" y="4360102"/>
            <a:ext cx="3260565" cy="2390046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33104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Map Making &amp; </a:t>
            </a:r>
            <a:r>
              <a:rPr lang="en-US" sz="4000" dirty="0" err="1" smtClean="0"/>
              <a:t>RStudio</a:t>
            </a:r>
            <a:r>
              <a:rPr lang="en-US" sz="4000" dirty="0" smtClean="0"/>
              <a:t> Recap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u="sng" dirty="0" smtClean="0"/>
              <a:t>Previously / yesterday:</a:t>
            </a:r>
          </a:p>
          <a:p>
            <a:r>
              <a:rPr lang="en-US" dirty="0" smtClean="0"/>
              <a:t>What is GIS / spatial data?</a:t>
            </a:r>
          </a:p>
          <a:p>
            <a:r>
              <a:rPr lang="en-US" dirty="0" smtClean="0"/>
              <a:t>Why is selecting classes important?</a:t>
            </a:r>
          </a:p>
          <a:p>
            <a:r>
              <a:rPr lang="en-US" dirty="0" smtClean="0"/>
              <a:t>Using RStudio</a:t>
            </a:r>
          </a:p>
          <a:p>
            <a:pPr lvl="1"/>
            <a:r>
              <a:rPr lang="en-US" dirty="0" smtClean="0"/>
              <a:t>Read CSV / </a:t>
            </a:r>
            <a:r>
              <a:rPr lang="en-US" dirty="0" err="1" smtClean="0"/>
              <a:t>shapefiles</a:t>
            </a:r>
            <a:endParaRPr lang="en-US" dirty="0" smtClean="0"/>
          </a:p>
          <a:p>
            <a:pPr lvl="1"/>
            <a:r>
              <a:rPr lang="en-US" dirty="0" smtClean="0"/>
              <a:t>Manage data</a:t>
            </a:r>
          </a:p>
          <a:p>
            <a:pPr lvl="1"/>
            <a:r>
              <a:rPr lang="en-US" dirty="0" smtClean="0"/>
              <a:t>Loops</a:t>
            </a:r>
            <a:r>
              <a:rPr lang="en-US" dirty="0"/>
              <a:t> </a:t>
            </a:r>
            <a:r>
              <a:rPr lang="en-US" dirty="0" smtClean="0"/>
              <a:t>&amp; Scripts</a:t>
            </a:r>
          </a:p>
          <a:p>
            <a:pPr lvl="1"/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(Spatial) Data Structure in R</a:t>
            </a:r>
          </a:p>
          <a:p>
            <a:r>
              <a:rPr lang="en-US" i="1" dirty="0" smtClean="0"/>
              <a:t>Will do a quick recap of RStudio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4633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17689</TotalTime>
  <Words>3619</Words>
  <Application>Microsoft Macintosh PowerPoint</Application>
  <PresentationFormat>On-screen Show (4:3)</PresentationFormat>
  <Paragraphs>798</Paragraphs>
  <Slides>75</Slides>
  <Notes>21</Notes>
  <HiddenSlides>5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2_Office Theme</vt:lpstr>
      <vt:lpstr>1_Office Theme</vt:lpstr>
      <vt:lpstr>PowerPoint Presentation</vt:lpstr>
      <vt:lpstr>PowerPoint Presentation</vt:lpstr>
      <vt:lpstr>What will you get from the course?</vt:lpstr>
      <vt:lpstr>Course Outline</vt:lpstr>
      <vt:lpstr>Outline of the day</vt:lpstr>
      <vt:lpstr>Outline of the day</vt:lpstr>
      <vt:lpstr>Exploratory Data Analysis</vt:lpstr>
      <vt:lpstr>Three levels of data analysis</vt:lpstr>
      <vt:lpstr>Map Making &amp; RStudio Recap</vt:lpstr>
      <vt:lpstr>PowerPoint Presentation</vt:lpstr>
      <vt:lpstr>RStudio Notes</vt:lpstr>
      <vt:lpstr>Data Structure – Slot Names</vt:lpstr>
      <vt:lpstr>Data Structure – Slot Names</vt:lpstr>
      <vt:lpstr>Shape Files</vt:lpstr>
      <vt:lpstr>PowerPoint Presentation</vt:lpstr>
      <vt:lpstr>Practical 1 RStudio Map Making</vt:lpstr>
      <vt:lpstr>Outline of the day</vt:lpstr>
      <vt:lpstr>Outline of the day</vt:lpstr>
      <vt:lpstr>Spatial Analysis</vt:lpstr>
      <vt:lpstr>PowerPoint Presentation</vt:lpstr>
      <vt:lpstr>Locating individuals and events</vt:lpstr>
      <vt:lpstr>Modifiable areal unit problem</vt:lpstr>
      <vt:lpstr>… an example …</vt:lpstr>
      <vt:lpstr>… and the potential for error</vt:lpstr>
      <vt:lpstr>Ecological &amp; individualistic fallacy</vt:lpstr>
      <vt:lpstr>PowerPoint Presentation</vt:lpstr>
      <vt:lpstr>Spatial dependence example</vt:lpstr>
      <vt:lpstr>Spatial heterogeneity example</vt:lpstr>
      <vt:lpstr>Spatial autocorrelation</vt:lpstr>
      <vt:lpstr>Defining neighbours</vt:lpstr>
      <vt:lpstr>Contiguity measures</vt:lpstr>
      <vt:lpstr>Global measure of spatial autocorrelation</vt:lpstr>
      <vt:lpstr>Scatter plot of spatial autocorrelation</vt:lpstr>
      <vt:lpstr>Clustering</vt:lpstr>
      <vt:lpstr>Local measures of spatial autocorrelation</vt:lpstr>
      <vt:lpstr>Local indicators of spatial autocorrelation (LISA maps) </vt:lpstr>
      <vt:lpstr>… and finally what might explain this</vt:lpstr>
      <vt:lpstr>Regression</vt:lpstr>
      <vt:lpstr>Practical 2 Performing Spatial Analysis</vt:lpstr>
      <vt:lpstr>PowerPoint Presentation</vt:lpstr>
      <vt:lpstr>Outline of the day</vt:lpstr>
      <vt:lpstr>Outline of the day</vt:lpstr>
      <vt:lpstr>Spatial Decision Making</vt:lpstr>
      <vt:lpstr>Spatial Decision Making</vt:lpstr>
      <vt:lpstr>Getting Data In</vt:lpstr>
      <vt:lpstr>PowerPoint Presentation</vt:lpstr>
      <vt:lpstr>Attribute Join</vt:lpstr>
      <vt:lpstr>Attribute Join</vt:lpstr>
      <vt:lpstr>Spatial Join - Point in Polygon</vt:lpstr>
      <vt:lpstr>Linked Data</vt:lpstr>
      <vt:lpstr>Linked Data</vt:lpstr>
      <vt:lpstr>PowerPoint Presentation</vt:lpstr>
      <vt:lpstr>PowerPoint Presentation</vt:lpstr>
      <vt:lpstr>Linked Data</vt:lpstr>
      <vt:lpstr>Linked Data</vt:lpstr>
      <vt:lpstr>Getting Data In</vt:lpstr>
      <vt:lpstr>Deprivation &amp; Transport</vt:lpstr>
      <vt:lpstr>Deprivation &amp; Transport</vt:lpstr>
      <vt:lpstr>IMD – Index of Multiple Deprivation</vt:lpstr>
      <vt:lpstr>Spatial Decision Making</vt:lpstr>
      <vt:lpstr>Buffers</vt:lpstr>
      <vt:lpstr>Buffers</vt:lpstr>
      <vt:lpstr>Point in Polygon</vt:lpstr>
      <vt:lpstr>Functions</vt:lpstr>
      <vt:lpstr>File Formats</vt:lpstr>
      <vt:lpstr>Practical 3  Buffers and Intersections </vt:lpstr>
      <vt:lpstr>Tea / Coffee</vt:lpstr>
      <vt:lpstr>Outline of the day</vt:lpstr>
      <vt:lpstr>Outline of the day</vt:lpstr>
      <vt:lpstr>Practical 4: Regression</vt:lpstr>
      <vt:lpstr>What have you got from the course?</vt:lpstr>
      <vt:lpstr>Course Outline</vt:lpstr>
      <vt:lpstr>Pros and Cons - R</vt:lpstr>
      <vt:lpstr>References</vt:lpstr>
      <vt:lpstr>Practical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Bearman</dc:creator>
  <cp:lastModifiedBy>Nick Bearman</cp:lastModifiedBy>
  <cp:revision>252</cp:revision>
  <cp:lastPrinted>2016-11-03T08:51:32Z</cp:lastPrinted>
  <dcterms:created xsi:type="dcterms:W3CDTF">2014-07-02T09:19:05Z</dcterms:created>
  <dcterms:modified xsi:type="dcterms:W3CDTF">2017-01-25T11:54:51Z</dcterms:modified>
</cp:coreProperties>
</file>